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1"/>
  </p:sldMasterIdLst>
  <p:notesMasterIdLst>
    <p:notesMasterId r:id="rId17"/>
  </p:notesMasterIdLst>
  <p:sldIdLst>
    <p:sldId id="270" r:id="rId2"/>
    <p:sldId id="300" r:id="rId3"/>
    <p:sldId id="301" r:id="rId4"/>
    <p:sldId id="289" r:id="rId5"/>
    <p:sldId id="282" r:id="rId6"/>
    <p:sldId id="290" r:id="rId7"/>
    <p:sldId id="291" r:id="rId8"/>
    <p:sldId id="292" r:id="rId9"/>
    <p:sldId id="293" r:id="rId10"/>
    <p:sldId id="294" r:id="rId11"/>
    <p:sldId id="295" r:id="rId12"/>
    <p:sldId id="296" r:id="rId13"/>
    <p:sldId id="297" r:id="rId14"/>
    <p:sldId id="298" r:id="rId15"/>
    <p:sldId id="288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5223"/>
    <a:srgbClr val="B0C823"/>
    <a:srgbClr val="C0DCCF"/>
    <a:srgbClr val="22A5DC"/>
    <a:srgbClr val="8C50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824" autoAdjust="0"/>
  </p:normalViewPr>
  <p:slideViewPr>
    <p:cSldViewPr>
      <p:cViewPr varScale="1">
        <p:scale>
          <a:sx n="88" d="100"/>
          <a:sy n="88" d="100"/>
        </p:scale>
        <p:origin x="1334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99A50A-4A71-4DFA-95CE-3C6BFD03428F}" type="datetimeFigureOut">
              <a:rPr lang="fr-FR" smtClean="0"/>
              <a:t>15/10/2021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47BE33-6686-4EC7-A271-E2D05B6D000B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659269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8711BF2-6C86-4D5B-A2B6-2B13B3DE819A}" type="slidenum">
              <a:rPr lang="fr-FR" altLang="fr-FR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1</a:t>
            </a:fld>
            <a:endParaRPr lang="fr-FR" altLang="fr-FR" dirty="0">
              <a:solidFill>
                <a:srgbClr val="000000"/>
              </a:solidFill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 txBox="1">
            <a:spLocks noGrp="1" noChangeArrowheads="1"/>
          </p:cNvSpPr>
          <p:nvPr/>
        </p:nvSpPr>
        <p:spPr bwMode="auto">
          <a:xfrm>
            <a:off x="3884545" y="8684973"/>
            <a:ext cx="2971853" cy="457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70" tIns="45685" rIns="91370" bIns="45685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B159ED7-6B82-4A37-8350-D6805D48DE4C}" type="slidenum">
              <a:rPr lang="fr-FR" altLang="fr-FR"/>
              <a:pPr algn="r" eaLnBrk="1" hangingPunct="1">
                <a:spcBef>
                  <a:spcPct val="0"/>
                </a:spcBef>
              </a:pPr>
              <a:t>11</a:t>
            </a:fld>
            <a:endParaRPr lang="fr-FR" altLang="fr-FR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lvl="1" eaLnBrk="1" hangingPunct="1">
              <a:buClr>
                <a:srgbClr val="336699"/>
              </a:buClr>
              <a:buFont typeface="+mj-lt"/>
              <a:buNone/>
              <a:defRPr/>
            </a:pPr>
            <a:endParaRPr lang="fr-FR" sz="1600" kern="0" dirty="0" smtClean="0"/>
          </a:p>
        </p:txBody>
      </p:sp>
    </p:spTree>
    <p:extLst>
      <p:ext uri="{BB962C8B-B14F-4D97-AF65-F5344CB8AC3E}">
        <p14:creationId xmlns:p14="http://schemas.microsoft.com/office/powerpoint/2010/main" val="17725438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 txBox="1">
            <a:spLocks noGrp="1" noChangeArrowheads="1"/>
          </p:cNvSpPr>
          <p:nvPr/>
        </p:nvSpPr>
        <p:spPr bwMode="auto">
          <a:xfrm>
            <a:off x="3884545" y="8684973"/>
            <a:ext cx="2971853" cy="457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70" tIns="45685" rIns="91370" bIns="45685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B159ED7-6B82-4A37-8350-D6805D48DE4C}" type="slidenum">
              <a:rPr lang="fr-FR" altLang="fr-FR"/>
              <a:pPr algn="r" eaLnBrk="1" hangingPunct="1">
                <a:spcBef>
                  <a:spcPct val="0"/>
                </a:spcBef>
              </a:pPr>
              <a:t>12</a:t>
            </a:fld>
            <a:endParaRPr lang="fr-FR" altLang="fr-FR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lvl="1" eaLnBrk="1" hangingPunct="1">
              <a:buClr>
                <a:srgbClr val="336699"/>
              </a:buClr>
              <a:buFont typeface="+mj-lt"/>
              <a:buNone/>
              <a:defRPr/>
            </a:pPr>
            <a:endParaRPr lang="fr-FR" sz="1600" kern="0" dirty="0" smtClean="0"/>
          </a:p>
        </p:txBody>
      </p:sp>
    </p:spTree>
    <p:extLst>
      <p:ext uri="{BB962C8B-B14F-4D97-AF65-F5344CB8AC3E}">
        <p14:creationId xmlns:p14="http://schemas.microsoft.com/office/powerpoint/2010/main" val="22178280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 txBox="1">
            <a:spLocks noGrp="1" noChangeArrowheads="1"/>
          </p:cNvSpPr>
          <p:nvPr/>
        </p:nvSpPr>
        <p:spPr bwMode="auto">
          <a:xfrm>
            <a:off x="3884545" y="8684973"/>
            <a:ext cx="2971853" cy="457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70" tIns="45685" rIns="91370" bIns="45685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B159ED7-6B82-4A37-8350-D6805D48DE4C}" type="slidenum">
              <a:rPr lang="fr-FR" altLang="fr-FR"/>
              <a:pPr algn="r" eaLnBrk="1" hangingPunct="1">
                <a:spcBef>
                  <a:spcPct val="0"/>
                </a:spcBef>
              </a:pPr>
              <a:t>13</a:t>
            </a:fld>
            <a:endParaRPr lang="fr-FR" altLang="fr-FR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lvl="1" eaLnBrk="1" hangingPunct="1">
              <a:buClr>
                <a:srgbClr val="336699"/>
              </a:buClr>
              <a:buFont typeface="+mj-lt"/>
              <a:buNone/>
              <a:defRPr/>
            </a:pPr>
            <a:endParaRPr lang="fr-FR" sz="1600" kern="0" dirty="0" smtClean="0"/>
          </a:p>
        </p:txBody>
      </p:sp>
    </p:spTree>
    <p:extLst>
      <p:ext uri="{BB962C8B-B14F-4D97-AF65-F5344CB8AC3E}">
        <p14:creationId xmlns:p14="http://schemas.microsoft.com/office/powerpoint/2010/main" val="3374160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 txBox="1">
            <a:spLocks noGrp="1" noChangeArrowheads="1"/>
          </p:cNvSpPr>
          <p:nvPr/>
        </p:nvSpPr>
        <p:spPr bwMode="auto">
          <a:xfrm>
            <a:off x="3884545" y="8684973"/>
            <a:ext cx="2971853" cy="457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70" tIns="45685" rIns="91370" bIns="45685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B159ED7-6B82-4A37-8350-D6805D48DE4C}" type="slidenum">
              <a:rPr lang="fr-FR" altLang="fr-FR"/>
              <a:pPr algn="r" eaLnBrk="1" hangingPunct="1">
                <a:spcBef>
                  <a:spcPct val="0"/>
                </a:spcBef>
              </a:pPr>
              <a:t>14</a:t>
            </a:fld>
            <a:endParaRPr lang="fr-FR" altLang="fr-FR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lvl="1" eaLnBrk="1" hangingPunct="1">
              <a:buClr>
                <a:srgbClr val="336699"/>
              </a:buClr>
              <a:buFont typeface="+mj-lt"/>
              <a:buNone/>
              <a:defRPr/>
            </a:pPr>
            <a:endParaRPr lang="fr-FR" sz="1600" kern="0" dirty="0" smtClean="0"/>
          </a:p>
        </p:txBody>
      </p:sp>
    </p:spTree>
    <p:extLst>
      <p:ext uri="{BB962C8B-B14F-4D97-AF65-F5344CB8AC3E}">
        <p14:creationId xmlns:p14="http://schemas.microsoft.com/office/powerpoint/2010/main" val="14384372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8711BF2-6C86-4D5B-A2B6-2B13B3DE819A}" type="slidenum">
              <a:rPr lang="fr-FR" altLang="fr-FR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15</a:t>
            </a:fld>
            <a:endParaRPr lang="fr-FR" altLang="fr-FR" dirty="0">
              <a:solidFill>
                <a:srgbClr val="000000"/>
              </a:solidFill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 txBox="1">
            <a:spLocks noGrp="1" noChangeArrowheads="1"/>
          </p:cNvSpPr>
          <p:nvPr/>
        </p:nvSpPr>
        <p:spPr bwMode="auto">
          <a:xfrm>
            <a:off x="3884545" y="8684973"/>
            <a:ext cx="2971853" cy="457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70" tIns="45685" rIns="91370" bIns="45685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B159ED7-6B82-4A37-8350-D6805D48DE4C}" type="slidenum">
              <a:rPr lang="fr-FR" altLang="fr-FR"/>
              <a:pPr algn="r" eaLnBrk="1" hangingPunct="1">
                <a:spcBef>
                  <a:spcPct val="0"/>
                </a:spcBef>
              </a:pPr>
              <a:t>2</a:t>
            </a:fld>
            <a:endParaRPr lang="fr-FR" altLang="fr-FR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lvl="1" eaLnBrk="1" hangingPunct="1">
              <a:buClr>
                <a:srgbClr val="336699"/>
              </a:buClr>
              <a:buFont typeface="+mj-lt"/>
              <a:buNone/>
              <a:defRPr/>
            </a:pPr>
            <a:endParaRPr lang="fr-FR" sz="1600" kern="0" dirty="0" smtClean="0"/>
          </a:p>
        </p:txBody>
      </p:sp>
    </p:spTree>
    <p:extLst>
      <p:ext uri="{BB962C8B-B14F-4D97-AF65-F5344CB8AC3E}">
        <p14:creationId xmlns:p14="http://schemas.microsoft.com/office/powerpoint/2010/main" val="40156851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 txBox="1">
            <a:spLocks noGrp="1" noChangeArrowheads="1"/>
          </p:cNvSpPr>
          <p:nvPr/>
        </p:nvSpPr>
        <p:spPr bwMode="auto">
          <a:xfrm>
            <a:off x="3884545" y="8684973"/>
            <a:ext cx="2971853" cy="457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70" tIns="45685" rIns="91370" bIns="45685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B159ED7-6B82-4A37-8350-D6805D48DE4C}" type="slidenum">
              <a:rPr lang="fr-FR" altLang="fr-FR"/>
              <a:pPr algn="r" eaLnBrk="1" hangingPunct="1">
                <a:spcBef>
                  <a:spcPct val="0"/>
                </a:spcBef>
              </a:pPr>
              <a:t>4</a:t>
            </a:fld>
            <a:endParaRPr lang="fr-FR" altLang="fr-FR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lvl="1" eaLnBrk="1" hangingPunct="1">
              <a:buClr>
                <a:srgbClr val="336699"/>
              </a:buClr>
              <a:buFont typeface="+mj-lt"/>
              <a:buNone/>
              <a:defRPr/>
            </a:pPr>
            <a:endParaRPr lang="fr-FR" sz="1600" kern="0" dirty="0" smtClean="0"/>
          </a:p>
        </p:txBody>
      </p:sp>
    </p:spTree>
    <p:extLst>
      <p:ext uri="{BB962C8B-B14F-4D97-AF65-F5344CB8AC3E}">
        <p14:creationId xmlns:p14="http://schemas.microsoft.com/office/powerpoint/2010/main" val="19223252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 txBox="1">
            <a:spLocks noGrp="1" noChangeArrowheads="1"/>
          </p:cNvSpPr>
          <p:nvPr/>
        </p:nvSpPr>
        <p:spPr bwMode="auto">
          <a:xfrm>
            <a:off x="3884545" y="8684973"/>
            <a:ext cx="2971853" cy="457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70" tIns="45685" rIns="91370" bIns="45685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B159ED7-6B82-4A37-8350-D6805D48DE4C}" type="slidenum">
              <a:rPr lang="fr-FR" altLang="fr-FR"/>
              <a:pPr algn="r" eaLnBrk="1" hangingPunct="1">
                <a:spcBef>
                  <a:spcPct val="0"/>
                </a:spcBef>
              </a:pPr>
              <a:t>5</a:t>
            </a:fld>
            <a:endParaRPr lang="fr-FR" altLang="fr-FR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lvl="1" eaLnBrk="1" hangingPunct="1">
              <a:buClr>
                <a:srgbClr val="336699"/>
              </a:buClr>
              <a:buFont typeface="+mj-lt"/>
              <a:buNone/>
              <a:defRPr/>
            </a:pPr>
            <a:endParaRPr lang="fr-FR" sz="1600" kern="0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 txBox="1">
            <a:spLocks noGrp="1" noChangeArrowheads="1"/>
          </p:cNvSpPr>
          <p:nvPr/>
        </p:nvSpPr>
        <p:spPr bwMode="auto">
          <a:xfrm>
            <a:off x="3884545" y="8684973"/>
            <a:ext cx="2971853" cy="457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70" tIns="45685" rIns="91370" bIns="45685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B159ED7-6B82-4A37-8350-D6805D48DE4C}" type="slidenum">
              <a:rPr lang="fr-FR" altLang="fr-FR"/>
              <a:pPr algn="r" eaLnBrk="1" hangingPunct="1">
                <a:spcBef>
                  <a:spcPct val="0"/>
                </a:spcBef>
              </a:pPr>
              <a:t>6</a:t>
            </a:fld>
            <a:endParaRPr lang="fr-FR" altLang="fr-FR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lvl="1" eaLnBrk="1" hangingPunct="1">
              <a:buClr>
                <a:srgbClr val="336699"/>
              </a:buClr>
              <a:buFont typeface="+mj-lt"/>
              <a:buNone/>
              <a:defRPr/>
            </a:pPr>
            <a:endParaRPr lang="fr-FR" sz="1600" kern="0" dirty="0" smtClean="0"/>
          </a:p>
        </p:txBody>
      </p:sp>
    </p:spTree>
    <p:extLst>
      <p:ext uri="{BB962C8B-B14F-4D97-AF65-F5344CB8AC3E}">
        <p14:creationId xmlns:p14="http://schemas.microsoft.com/office/powerpoint/2010/main" val="19301768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 txBox="1">
            <a:spLocks noGrp="1" noChangeArrowheads="1"/>
          </p:cNvSpPr>
          <p:nvPr/>
        </p:nvSpPr>
        <p:spPr bwMode="auto">
          <a:xfrm>
            <a:off x="3884545" y="8684973"/>
            <a:ext cx="2971853" cy="457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70" tIns="45685" rIns="91370" bIns="45685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B159ED7-6B82-4A37-8350-D6805D48DE4C}" type="slidenum">
              <a:rPr lang="fr-FR" altLang="fr-FR"/>
              <a:pPr algn="r" eaLnBrk="1" hangingPunct="1">
                <a:spcBef>
                  <a:spcPct val="0"/>
                </a:spcBef>
              </a:pPr>
              <a:t>7</a:t>
            </a:fld>
            <a:endParaRPr lang="fr-FR" altLang="fr-FR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lvl="1" eaLnBrk="1" hangingPunct="1">
              <a:buClr>
                <a:srgbClr val="336699"/>
              </a:buClr>
              <a:buFont typeface="+mj-lt"/>
              <a:buNone/>
              <a:defRPr/>
            </a:pPr>
            <a:endParaRPr lang="fr-FR" sz="1600" kern="0" dirty="0" smtClean="0"/>
          </a:p>
        </p:txBody>
      </p:sp>
    </p:spTree>
    <p:extLst>
      <p:ext uri="{BB962C8B-B14F-4D97-AF65-F5344CB8AC3E}">
        <p14:creationId xmlns:p14="http://schemas.microsoft.com/office/powerpoint/2010/main" val="14596884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 txBox="1">
            <a:spLocks noGrp="1" noChangeArrowheads="1"/>
          </p:cNvSpPr>
          <p:nvPr/>
        </p:nvSpPr>
        <p:spPr bwMode="auto">
          <a:xfrm>
            <a:off x="3884545" y="8684973"/>
            <a:ext cx="2971853" cy="457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70" tIns="45685" rIns="91370" bIns="45685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B159ED7-6B82-4A37-8350-D6805D48DE4C}" type="slidenum">
              <a:rPr lang="fr-FR" altLang="fr-FR"/>
              <a:pPr algn="r" eaLnBrk="1" hangingPunct="1">
                <a:spcBef>
                  <a:spcPct val="0"/>
                </a:spcBef>
              </a:pPr>
              <a:t>8</a:t>
            </a:fld>
            <a:endParaRPr lang="fr-FR" altLang="fr-FR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lvl="1" eaLnBrk="1" hangingPunct="1">
              <a:buClr>
                <a:srgbClr val="336699"/>
              </a:buClr>
              <a:buFont typeface="+mj-lt"/>
              <a:buNone/>
              <a:defRPr/>
            </a:pPr>
            <a:endParaRPr lang="fr-FR" sz="1600" kern="0" dirty="0" smtClean="0"/>
          </a:p>
        </p:txBody>
      </p:sp>
    </p:spTree>
    <p:extLst>
      <p:ext uri="{BB962C8B-B14F-4D97-AF65-F5344CB8AC3E}">
        <p14:creationId xmlns:p14="http://schemas.microsoft.com/office/powerpoint/2010/main" val="5159162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 txBox="1">
            <a:spLocks noGrp="1" noChangeArrowheads="1"/>
          </p:cNvSpPr>
          <p:nvPr/>
        </p:nvSpPr>
        <p:spPr bwMode="auto">
          <a:xfrm>
            <a:off x="3884545" y="8684973"/>
            <a:ext cx="2971853" cy="457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70" tIns="45685" rIns="91370" bIns="45685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B159ED7-6B82-4A37-8350-D6805D48DE4C}" type="slidenum">
              <a:rPr lang="fr-FR" altLang="fr-FR"/>
              <a:pPr algn="r" eaLnBrk="1" hangingPunct="1">
                <a:spcBef>
                  <a:spcPct val="0"/>
                </a:spcBef>
              </a:pPr>
              <a:t>9</a:t>
            </a:fld>
            <a:endParaRPr lang="fr-FR" altLang="fr-FR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lvl="1" eaLnBrk="1" hangingPunct="1">
              <a:buClr>
                <a:srgbClr val="336699"/>
              </a:buClr>
              <a:buFont typeface="+mj-lt"/>
              <a:buNone/>
              <a:defRPr/>
            </a:pPr>
            <a:endParaRPr lang="fr-FR" sz="1600" kern="0" dirty="0" smtClean="0"/>
          </a:p>
        </p:txBody>
      </p:sp>
    </p:spTree>
    <p:extLst>
      <p:ext uri="{BB962C8B-B14F-4D97-AF65-F5344CB8AC3E}">
        <p14:creationId xmlns:p14="http://schemas.microsoft.com/office/powerpoint/2010/main" val="40328316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 txBox="1">
            <a:spLocks noGrp="1" noChangeArrowheads="1"/>
          </p:cNvSpPr>
          <p:nvPr/>
        </p:nvSpPr>
        <p:spPr bwMode="auto">
          <a:xfrm>
            <a:off x="3884545" y="8684973"/>
            <a:ext cx="2971853" cy="457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70" tIns="45685" rIns="91370" bIns="45685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B159ED7-6B82-4A37-8350-D6805D48DE4C}" type="slidenum">
              <a:rPr lang="fr-FR" altLang="fr-FR"/>
              <a:pPr algn="r" eaLnBrk="1" hangingPunct="1">
                <a:spcBef>
                  <a:spcPct val="0"/>
                </a:spcBef>
              </a:pPr>
              <a:t>10</a:t>
            </a:fld>
            <a:endParaRPr lang="fr-FR" altLang="fr-FR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lvl="1" eaLnBrk="1" hangingPunct="1">
              <a:buClr>
                <a:srgbClr val="336699"/>
              </a:buClr>
              <a:buFont typeface="+mj-lt"/>
              <a:buNone/>
              <a:defRPr/>
            </a:pPr>
            <a:endParaRPr lang="fr-FR" sz="1600" kern="0" dirty="0" smtClean="0"/>
          </a:p>
        </p:txBody>
      </p:sp>
    </p:spTree>
    <p:extLst>
      <p:ext uri="{BB962C8B-B14F-4D97-AF65-F5344CB8AC3E}">
        <p14:creationId xmlns:p14="http://schemas.microsoft.com/office/powerpoint/2010/main" val="38669200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7001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250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9418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9520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324898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1909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8639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0240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4530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440877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dirty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984051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9"/>
          <p:cNvSpPr>
            <a:spLocks noChangeArrowheads="1"/>
          </p:cNvSpPr>
          <p:nvPr userDrawn="1"/>
        </p:nvSpPr>
        <p:spPr bwMode="auto">
          <a:xfrm>
            <a:off x="0" y="649288"/>
            <a:ext cx="9144000" cy="71437"/>
          </a:xfrm>
          <a:prstGeom prst="rect">
            <a:avLst/>
          </a:prstGeom>
          <a:solidFill>
            <a:srgbClr val="969696">
              <a:alpha val="30196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fr-FR" altLang="fr-FR" dirty="0" smtClean="0">
              <a:solidFill>
                <a:srgbClr val="000000"/>
              </a:solidFill>
            </a:endParaRPr>
          </a:p>
        </p:txBody>
      </p:sp>
      <p:pic>
        <p:nvPicPr>
          <p:cNvPr id="2" name="Image 3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85725"/>
            <a:ext cx="2060575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9623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D7eCAYGkOM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971600" y="1844824"/>
            <a:ext cx="7380312" cy="309634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7" tIns="45705" rIns="91407" bIns="4570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50000"/>
              </a:lnSpc>
            </a:pPr>
            <a:r>
              <a:rPr lang="fr-FR" sz="3600" b="1" dirty="0"/>
              <a:t>S</a:t>
            </a:r>
            <a:r>
              <a:rPr lang="fr-FR" sz="3600" b="1" dirty="0" smtClean="0"/>
              <a:t>ensibilisation </a:t>
            </a:r>
            <a:r>
              <a:rPr lang="fr-FR" sz="3600" b="1" dirty="0"/>
              <a:t>des agents des communes à </a:t>
            </a:r>
            <a:r>
              <a:rPr lang="fr-FR" sz="3600" b="1" dirty="0" smtClean="0"/>
              <a:t>l'éco-exemplarité </a:t>
            </a:r>
            <a:r>
              <a:rPr lang="fr-FR" sz="3600" b="1" dirty="0"/>
              <a:t>au bureau</a:t>
            </a:r>
            <a:r>
              <a:rPr lang="fr-FR" altLang="fr-FR" b="1" dirty="0"/>
              <a:t/>
            </a:r>
            <a:br>
              <a:rPr lang="fr-FR" altLang="fr-FR" b="1" dirty="0"/>
            </a:br>
            <a:endParaRPr lang="fr-FR" altLang="fr-FR" b="1" dirty="0" smtClean="0"/>
          </a:p>
        </p:txBody>
      </p:sp>
      <p:pic>
        <p:nvPicPr>
          <p:cNvPr id="5" name="Image 2" descr="C:\Users\guastavir\Documents\documents\SPGD\Zéro déchets\ZDZG 2015\logo_zero_dechet_zero_gaspi_RVB_BD_contou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445224"/>
            <a:ext cx="1039143" cy="1310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5205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ChangeArrowheads="1"/>
          </p:cNvSpPr>
          <p:nvPr/>
        </p:nvSpPr>
        <p:spPr bwMode="auto">
          <a:xfrm>
            <a:off x="179512" y="116632"/>
            <a:ext cx="6767513" cy="4333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fr-FR" altLang="fr-FR" sz="2400" b="1" dirty="0" smtClean="0">
                <a:solidFill>
                  <a:schemeClr val="tx2"/>
                </a:solidFill>
              </a:rPr>
              <a:t>4. </a:t>
            </a:r>
            <a:r>
              <a:rPr lang="fr-FR" sz="2400" b="1" dirty="0" smtClean="0"/>
              <a:t>Achat responsable</a:t>
            </a:r>
            <a:endParaRPr lang="fr-FR" sz="2400" b="1" dirty="0"/>
          </a:p>
          <a:p>
            <a:pPr eaLnBrk="1" hangingPunct="1"/>
            <a:endParaRPr lang="fr-FR" sz="2400" b="1" dirty="0"/>
          </a:p>
        </p:txBody>
      </p:sp>
      <p:sp>
        <p:nvSpPr>
          <p:cNvPr id="3" name="ZoneTexte 2"/>
          <p:cNvSpPr txBox="1"/>
          <p:nvPr/>
        </p:nvSpPr>
        <p:spPr>
          <a:xfrm>
            <a:off x="3635896" y="692696"/>
            <a:ext cx="5328592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fr-FR" u="sng" dirty="0" smtClean="0"/>
              <a:t>Démarche de la collectivité :</a:t>
            </a:r>
          </a:p>
          <a:p>
            <a:pPr marL="742950" lvl="1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fr-FR" sz="1600" dirty="0"/>
              <a:t>Encourager les achats responsables au sein des services (ex. </a:t>
            </a:r>
            <a:r>
              <a:rPr lang="fr-FR" sz="1600" b="1" dirty="0"/>
              <a:t>produits rechargeables</a:t>
            </a:r>
            <a:r>
              <a:rPr lang="fr-FR" sz="1600" dirty="0"/>
              <a:t>, </a:t>
            </a:r>
            <a:r>
              <a:rPr lang="fr-FR" sz="1600" b="1" dirty="0"/>
              <a:t>éco-labélisés</a:t>
            </a:r>
            <a:r>
              <a:rPr lang="fr-FR" sz="1600" dirty="0"/>
              <a:t>, achat d’équipements et de </a:t>
            </a:r>
            <a:r>
              <a:rPr lang="fr-FR" sz="1600" dirty="0" smtClean="0"/>
              <a:t>mobiliers </a:t>
            </a:r>
            <a:r>
              <a:rPr lang="fr-FR" sz="1600" b="1" dirty="0"/>
              <a:t>remployés</a:t>
            </a:r>
            <a:r>
              <a:rPr lang="fr-FR" sz="1600" dirty="0"/>
              <a:t>, produits issus de </a:t>
            </a:r>
            <a:r>
              <a:rPr lang="fr-FR" sz="1600" b="1" dirty="0"/>
              <a:t>circuits courts</a:t>
            </a:r>
            <a:r>
              <a:rPr lang="fr-FR" sz="1600" dirty="0" smtClean="0"/>
              <a:t>…)</a:t>
            </a:r>
            <a:endParaRPr lang="fr-FR" sz="1600" dirty="0"/>
          </a:p>
          <a:p>
            <a:pPr marL="742950" lvl="1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fr-FR" sz="1600" dirty="0" smtClean="0"/>
              <a:t>Insérer </a:t>
            </a:r>
            <a:r>
              <a:rPr lang="fr-FR" sz="1600" dirty="0"/>
              <a:t>des </a:t>
            </a:r>
            <a:r>
              <a:rPr lang="fr-FR" sz="1600" b="1" dirty="0"/>
              <a:t>clauses de développement durable </a:t>
            </a:r>
            <a:r>
              <a:rPr lang="fr-FR" sz="1600" dirty="0"/>
              <a:t>dans les marchés publics</a:t>
            </a:r>
            <a:endParaRPr lang="fr-FR" sz="1600" b="1" dirty="0"/>
          </a:p>
        </p:txBody>
      </p:sp>
      <p:sp>
        <p:nvSpPr>
          <p:cNvPr id="4" name="ZoneTexte 3"/>
          <p:cNvSpPr txBox="1"/>
          <p:nvPr/>
        </p:nvSpPr>
        <p:spPr>
          <a:xfrm>
            <a:off x="179512" y="4436359"/>
            <a:ext cx="878497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fr-FR" u="sng" dirty="0" smtClean="0"/>
              <a:t>En tant qu’agent :</a:t>
            </a:r>
          </a:p>
          <a:p>
            <a:pPr marL="742950" lvl="1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fr-FR" sz="1600" dirty="0"/>
              <a:t>Privilégier les fournitures à </a:t>
            </a:r>
            <a:r>
              <a:rPr lang="fr-FR" sz="1600" b="1" dirty="0"/>
              <a:t>longue durée </a:t>
            </a:r>
            <a:r>
              <a:rPr lang="fr-FR" sz="1600" dirty="0"/>
              <a:t>et </a:t>
            </a:r>
            <a:r>
              <a:rPr lang="fr-FR" sz="1600" b="1" dirty="0"/>
              <a:t>rechargeables</a:t>
            </a:r>
            <a:r>
              <a:rPr lang="fr-FR" sz="1600" dirty="0"/>
              <a:t>, en matériaux </a:t>
            </a:r>
            <a:r>
              <a:rPr lang="fr-FR" sz="1600" b="1" dirty="0"/>
              <a:t>recyclés</a:t>
            </a:r>
            <a:r>
              <a:rPr lang="fr-FR" sz="1600" dirty="0"/>
              <a:t> dès que </a:t>
            </a:r>
            <a:r>
              <a:rPr lang="fr-FR" sz="1600" dirty="0" smtClean="0"/>
              <a:t>possible</a:t>
            </a:r>
          </a:p>
          <a:p>
            <a:pPr marL="742950" lvl="1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fr-FR" sz="1600" dirty="0" smtClean="0"/>
              <a:t>Commander des </a:t>
            </a:r>
            <a:r>
              <a:rPr lang="fr-FR" sz="1600" dirty="0"/>
              <a:t>fournitures </a:t>
            </a:r>
            <a:r>
              <a:rPr lang="fr-FR" sz="1600" b="1" dirty="0" smtClean="0"/>
              <a:t>utiles</a:t>
            </a:r>
            <a:r>
              <a:rPr lang="fr-FR" sz="1600" dirty="0" smtClean="0"/>
              <a:t> </a:t>
            </a:r>
            <a:r>
              <a:rPr lang="fr-FR" sz="1600" dirty="0"/>
              <a:t>et </a:t>
            </a:r>
            <a:r>
              <a:rPr lang="fr-FR" sz="1600" b="1" dirty="0" smtClean="0"/>
              <a:t>standards</a:t>
            </a:r>
            <a:endParaRPr lang="fr-FR" sz="1600" b="1" dirty="0"/>
          </a:p>
        </p:txBody>
      </p:sp>
      <p:sp>
        <p:nvSpPr>
          <p:cNvPr id="5" name="Rectangle à coins arrondis 4"/>
          <p:cNvSpPr/>
          <p:nvPr/>
        </p:nvSpPr>
        <p:spPr>
          <a:xfrm>
            <a:off x="221418" y="2708920"/>
            <a:ext cx="3558494" cy="1534250"/>
          </a:xfrm>
          <a:prstGeom prst="roundRect">
            <a:avLst/>
          </a:prstGeom>
          <a:solidFill>
            <a:srgbClr val="B0C82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« </a:t>
            </a:r>
            <a:r>
              <a:rPr lang="fr-FR" sz="1600" b="1" dirty="0" smtClean="0"/>
              <a:t>L’intérêt </a:t>
            </a:r>
            <a:r>
              <a:rPr lang="fr-FR" sz="1600" b="1" dirty="0"/>
              <a:t>du papier recyclé ?</a:t>
            </a:r>
            <a:r>
              <a:rPr lang="fr-FR" sz="1600" dirty="0"/>
              <a:t> Sa production consomme </a:t>
            </a:r>
            <a:r>
              <a:rPr lang="fr-FR" sz="1600" b="1" dirty="0"/>
              <a:t>3 fois moins d’énergie et d’eau</a:t>
            </a:r>
            <a:r>
              <a:rPr lang="fr-FR" sz="1600" dirty="0"/>
              <a:t> que celle à partir de fibres vierges</a:t>
            </a:r>
            <a:r>
              <a:rPr lang="fr-FR" sz="1600" dirty="0" smtClean="0"/>
              <a:t>. »</a:t>
            </a:r>
          </a:p>
          <a:p>
            <a:pPr algn="ctr"/>
            <a:r>
              <a:rPr lang="fr-FR" sz="1600" i="1" dirty="0" smtClean="0"/>
              <a:t>(</a:t>
            </a:r>
            <a:r>
              <a:rPr lang="fr-FR" sz="1600" i="1" dirty="0" err="1" smtClean="0"/>
              <a:t>Ademe</a:t>
            </a:r>
            <a:r>
              <a:rPr lang="fr-FR" sz="1600" i="1" dirty="0" smtClean="0"/>
              <a:t>, 2020)</a:t>
            </a:r>
            <a:endParaRPr lang="fr-FR" sz="1600" i="1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509" y="957247"/>
            <a:ext cx="2736304" cy="1487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44787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ChangeArrowheads="1"/>
          </p:cNvSpPr>
          <p:nvPr/>
        </p:nvSpPr>
        <p:spPr bwMode="auto">
          <a:xfrm>
            <a:off x="179512" y="116632"/>
            <a:ext cx="6767513" cy="4333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fr-FR" altLang="fr-FR" sz="2400" b="1" dirty="0">
                <a:solidFill>
                  <a:schemeClr val="tx2"/>
                </a:solidFill>
              </a:rPr>
              <a:t>5</a:t>
            </a:r>
            <a:r>
              <a:rPr lang="fr-FR" altLang="fr-FR" sz="2400" b="1" dirty="0" smtClean="0">
                <a:solidFill>
                  <a:schemeClr val="tx2"/>
                </a:solidFill>
              </a:rPr>
              <a:t>. </a:t>
            </a:r>
            <a:r>
              <a:rPr lang="fr-FR" sz="2400" b="1" dirty="0" smtClean="0"/>
              <a:t>Réemploi</a:t>
            </a:r>
            <a:endParaRPr lang="fr-FR" sz="2400" b="1" dirty="0"/>
          </a:p>
          <a:p>
            <a:pPr eaLnBrk="1" hangingPunct="1"/>
            <a:endParaRPr lang="fr-FR" sz="2400" b="1" dirty="0"/>
          </a:p>
        </p:txBody>
      </p:sp>
      <p:sp>
        <p:nvSpPr>
          <p:cNvPr id="3" name="Rectangle à coins arrondis 2"/>
          <p:cNvSpPr/>
          <p:nvPr/>
        </p:nvSpPr>
        <p:spPr>
          <a:xfrm>
            <a:off x="5220072" y="1029000"/>
            <a:ext cx="3672408" cy="3600987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200"/>
              </a:lnSpc>
            </a:pPr>
            <a:r>
              <a:rPr lang="fr-FR" sz="1600" dirty="0" smtClean="0"/>
              <a:t>  « On estime que </a:t>
            </a:r>
            <a:r>
              <a:rPr lang="fr-FR" sz="1600" b="1" dirty="0" smtClean="0"/>
              <a:t>54 à 113 millions</a:t>
            </a:r>
            <a:r>
              <a:rPr lang="fr-FR" sz="1600" dirty="0" smtClean="0"/>
              <a:t> de smartphones dorment dans nos placards. »</a:t>
            </a:r>
          </a:p>
          <a:p>
            <a:pPr algn="ctr">
              <a:lnSpc>
                <a:spcPts val="2200"/>
              </a:lnSpc>
            </a:pPr>
            <a:endParaRPr lang="fr-FR" sz="1600" dirty="0" smtClean="0"/>
          </a:p>
          <a:p>
            <a:pPr algn="ctr">
              <a:lnSpc>
                <a:spcPts val="2200"/>
              </a:lnSpc>
            </a:pPr>
            <a:r>
              <a:rPr lang="fr-FR" sz="1600" dirty="0" smtClean="0"/>
              <a:t>« Passer </a:t>
            </a:r>
            <a:r>
              <a:rPr lang="fr-FR" sz="1600" b="1" dirty="0" smtClean="0"/>
              <a:t>de 2 à 4 ans d’usage </a:t>
            </a:r>
            <a:r>
              <a:rPr lang="fr-FR" sz="1600" dirty="0" smtClean="0"/>
              <a:t>pour une tablette ou un ordinateur </a:t>
            </a:r>
            <a:r>
              <a:rPr lang="fr-FR" sz="1600" b="1" dirty="0" smtClean="0"/>
              <a:t>améliore de 50 % son bilan environnemental</a:t>
            </a:r>
            <a:r>
              <a:rPr lang="fr-FR" sz="1600" dirty="0" smtClean="0"/>
              <a:t>. »</a:t>
            </a:r>
          </a:p>
          <a:p>
            <a:pPr algn="ctr">
              <a:lnSpc>
                <a:spcPts val="2200"/>
              </a:lnSpc>
            </a:pPr>
            <a:endParaRPr lang="fr-FR" sz="1600" dirty="0" smtClean="0"/>
          </a:p>
          <a:p>
            <a:pPr algn="ctr">
              <a:lnSpc>
                <a:spcPts val="2200"/>
              </a:lnSpc>
            </a:pPr>
            <a:r>
              <a:rPr lang="fr-FR" sz="1600" dirty="0" smtClean="0"/>
              <a:t>(</a:t>
            </a:r>
            <a:r>
              <a:rPr lang="fr-FR" sz="1600" dirty="0" err="1" smtClean="0"/>
              <a:t>Ademe</a:t>
            </a:r>
            <a:r>
              <a:rPr lang="fr-FR" sz="1600" dirty="0" smtClean="0"/>
              <a:t>, 2019)</a:t>
            </a:r>
            <a:endParaRPr lang="fr-FR" sz="1600" dirty="0"/>
          </a:p>
        </p:txBody>
      </p:sp>
      <p:sp>
        <p:nvSpPr>
          <p:cNvPr id="4" name="ZoneTexte 3"/>
          <p:cNvSpPr txBox="1"/>
          <p:nvPr/>
        </p:nvSpPr>
        <p:spPr>
          <a:xfrm>
            <a:off x="194828" y="775778"/>
            <a:ext cx="4896544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fr-FR" u="sng" dirty="0" smtClean="0"/>
              <a:t>Démarche de la collectivité :</a:t>
            </a:r>
          </a:p>
          <a:p>
            <a:pPr marL="742950" lvl="1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fr-FR" sz="1600" b="1" dirty="0"/>
              <a:t>Encourager le réemploi </a:t>
            </a:r>
            <a:r>
              <a:rPr lang="fr-FR" sz="1600" dirty="0"/>
              <a:t>des ordinateurs et mobilier </a:t>
            </a:r>
            <a:r>
              <a:rPr lang="fr-FR" sz="1600" dirty="0" smtClean="0"/>
              <a:t>réformés</a:t>
            </a:r>
          </a:p>
          <a:p>
            <a:pPr marL="742950" lvl="1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fr-FR" sz="1600" b="1" dirty="0" smtClean="0"/>
              <a:t>Organiser </a:t>
            </a:r>
            <a:r>
              <a:rPr lang="fr-FR" sz="1600" b="1" dirty="0"/>
              <a:t>des campagnes de collecte </a:t>
            </a:r>
            <a:r>
              <a:rPr lang="fr-FR" sz="1600" dirty="0"/>
              <a:t>pour réemploi avec des partenaires locaux (</a:t>
            </a:r>
            <a:r>
              <a:rPr lang="fr-FR" sz="1600" dirty="0" err="1"/>
              <a:t>ressourceries</a:t>
            </a:r>
            <a:r>
              <a:rPr lang="fr-FR" sz="1600" dirty="0"/>
              <a:t>, structures de récupération des </a:t>
            </a:r>
            <a:r>
              <a:rPr lang="fr-FR" sz="1600" dirty="0" smtClean="0"/>
              <a:t>vêtements…)</a:t>
            </a:r>
            <a:endParaRPr lang="fr-FR" sz="1600" dirty="0"/>
          </a:p>
        </p:txBody>
      </p:sp>
      <p:sp>
        <p:nvSpPr>
          <p:cNvPr id="5" name="ZoneTexte 4"/>
          <p:cNvSpPr txBox="1"/>
          <p:nvPr/>
        </p:nvSpPr>
        <p:spPr>
          <a:xfrm>
            <a:off x="194828" y="4509120"/>
            <a:ext cx="871296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fr-FR" u="sng" dirty="0" smtClean="0"/>
              <a:t>En tant qu’agent :</a:t>
            </a:r>
          </a:p>
          <a:p>
            <a:pPr marL="742950" lvl="1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fr-FR" sz="1600" b="1" dirty="0"/>
              <a:t>Réutiliser</a:t>
            </a:r>
            <a:r>
              <a:rPr lang="fr-FR" sz="1600" dirty="0"/>
              <a:t> les fournitures de bureau (ex. chemises, cahiers</a:t>
            </a:r>
            <a:r>
              <a:rPr lang="fr-FR" sz="1600" dirty="0" smtClean="0"/>
              <a:t>...) </a:t>
            </a:r>
            <a:r>
              <a:rPr lang="fr-FR" sz="1600" dirty="0"/>
              <a:t>quand cela est </a:t>
            </a:r>
            <a:r>
              <a:rPr lang="fr-FR" sz="1600" dirty="0" smtClean="0"/>
              <a:t>possible</a:t>
            </a:r>
          </a:p>
          <a:p>
            <a:pPr marL="742950" lvl="1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fr-FR" sz="1600" b="1" dirty="0" smtClean="0"/>
              <a:t>Partager </a:t>
            </a:r>
            <a:r>
              <a:rPr lang="fr-FR" sz="1600" dirty="0" smtClean="0"/>
              <a:t>les fournitures de bureau au sein d’un service (ex. imprimante, agrafeuse…) </a:t>
            </a:r>
            <a:r>
              <a:rPr lang="fr-FR" sz="1600" dirty="0"/>
              <a:t>quand cela est possible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3812410"/>
            <a:ext cx="1440160" cy="1393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55793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4797152"/>
            <a:ext cx="3180041" cy="1838408"/>
          </a:xfrm>
          <a:prstGeom prst="rect">
            <a:avLst/>
          </a:prstGeom>
        </p:spPr>
      </p:pic>
      <p:sp>
        <p:nvSpPr>
          <p:cNvPr id="4098" name="Rectangle 4"/>
          <p:cNvSpPr>
            <a:spLocks noChangeArrowheads="1"/>
          </p:cNvSpPr>
          <p:nvPr/>
        </p:nvSpPr>
        <p:spPr bwMode="auto">
          <a:xfrm>
            <a:off x="179512" y="116632"/>
            <a:ext cx="6767513" cy="4333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fr-FR" altLang="fr-FR" sz="2400" b="1" dirty="0" smtClean="0">
                <a:solidFill>
                  <a:schemeClr val="tx2"/>
                </a:solidFill>
              </a:rPr>
              <a:t>6. </a:t>
            </a:r>
            <a:r>
              <a:rPr lang="fr-FR" sz="2400" b="1" dirty="0"/>
              <a:t>Communication / sensibilisation</a:t>
            </a:r>
          </a:p>
          <a:p>
            <a:pPr eaLnBrk="1" hangingPunct="1"/>
            <a:endParaRPr lang="fr-FR" sz="2400" b="1" dirty="0"/>
          </a:p>
        </p:txBody>
      </p:sp>
      <p:sp>
        <p:nvSpPr>
          <p:cNvPr id="4" name="ZoneTexte 3"/>
          <p:cNvSpPr txBox="1"/>
          <p:nvPr/>
        </p:nvSpPr>
        <p:spPr>
          <a:xfrm>
            <a:off x="185660" y="729369"/>
            <a:ext cx="877882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fr-FR" u="sng" dirty="0" smtClean="0"/>
              <a:t>Démarche de la collectivité :</a:t>
            </a:r>
          </a:p>
          <a:p>
            <a:pPr marL="742950" lvl="1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fr-FR" sz="1600" dirty="0"/>
              <a:t>Privilégier les </a:t>
            </a:r>
            <a:r>
              <a:rPr lang="fr-FR" sz="1600" b="1" dirty="0"/>
              <a:t>supports de communication </a:t>
            </a:r>
            <a:r>
              <a:rPr lang="fr-FR" sz="1600" b="1" dirty="0" smtClean="0"/>
              <a:t>durable</a:t>
            </a:r>
          </a:p>
          <a:p>
            <a:pPr marL="742950" lvl="1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fr-FR" sz="1600" dirty="0"/>
              <a:t>Mettre en place des </a:t>
            </a:r>
            <a:r>
              <a:rPr lang="fr-FR" sz="1600" b="1" dirty="0"/>
              <a:t>animations sur les déchets </a:t>
            </a:r>
            <a:r>
              <a:rPr lang="fr-FR" sz="1600" dirty="0"/>
              <a:t>: tri, compostage, réemploi</a:t>
            </a:r>
            <a:r>
              <a:rPr lang="fr-FR" sz="1600" dirty="0" smtClean="0"/>
              <a:t>…</a:t>
            </a:r>
          </a:p>
          <a:p>
            <a:pPr marL="742950" lvl="1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fr-FR" sz="1600" dirty="0" smtClean="0"/>
              <a:t>Organiser une </a:t>
            </a:r>
            <a:r>
              <a:rPr lang="fr-FR" sz="1600" b="1" dirty="0"/>
              <a:t>journée d’échange </a:t>
            </a:r>
            <a:r>
              <a:rPr lang="fr-FR" sz="1600" dirty="0"/>
              <a:t>sur le principe «un objet apporté </a:t>
            </a:r>
            <a:r>
              <a:rPr lang="fr-FR" sz="1600" dirty="0" smtClean="0"/>
              <a:t>= un </a:t>
            </a:r>
            <a:r>
              <a:rPr lang="fr-FR" sz="1600" dirty="0"/>
              <a:t>objet pris » 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3347864" y="3032377"/>
            <a:ext cx="518457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fr-FR" u="sng" dirty="0" smtClean="0"/>
              <a:t>En tant qu’agent :</a:t>
            </a:r>
          </a:p>
          <a:p>
            <a:pPr marL="742950" lvl="1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fr-FR" sz="1600" dirty="0"/>
              <a:t>Participer aux </a:t>
            </a:r>
            <a:r>
              <a:rPr lang="fr-FR" sz="1600" b="1" dirty="0"/>
              <a:t>événements de sensibilisation </a:t>
            </a:r>
            <a:r>
              <a:rPr lang="fr-FR" sz="1600" dirty="0"/>
              <a:t>aux déchets pour apprendre et adopter de nouvelles pratiques </a:t>
            </a:r>
            <a:endParaRPr lang="fr-FR" sz="1600" b="1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360974" y="3231313"/>
            <a:ext cx="2914881" cy="3131677"/>
          </a:xfrm>
          <a:prstGeom prst="roundRect">
            <a:avLst/>
          </a:prstGeom>
          <a:solidFill>
            <a:srgbClr val="C0DCC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r>
              <a:rPr lang="fr-FR" sz="1600" dirty="0"/>
              <a:t>Que le bilan soit bon ou mauvais, il est important de communiquer les chiffres en interne, de manière à fédérer les équipes et collaborateurs autour du projet de réduction et de meilleure gestion des déchets.</a:t>
            </a:r>
            <a:endParaRPr lang="fr-FR" sz="1600" i="1" dirty="0"/>
          </a:p>
        </p:txBody>
      </p:sp>
    </p:spTree>
    <p:extLst>
      <p:ext uri="{BB962C8B-B14F-4D97-AF65-F5344CB8AC3E}">
        <p14:creationId xmlns:p14="http://schemas.microsoft.com/office/powerpoint/2010/main" val="233108095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ChangeArrowheads="1"/>
          </p:cNvSpPr>
          <p:nvPr/>
        </p:nvSpPr>
        <p:spPr bwMode="auto">
          <a:xfrm>
            <a:off x="179512" y="116632"/>
            <a:ext cx="6767513" cy="4333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fr-FR" altLang="fr-FR" sz="2400" b="1" dirty="0">
                <a:solidFill>
                  <a:schemeClr val="tx2"/>
                </a:solidFill>
              </a:rPr>
              <a:t>7</a:t>
            </a:r>
            <a:r>
              <a:rPr lang="fr-FR" altLang="fr-FR" sz="2400" b="1" dirty="0" smtClean="0">
                <a:solidFill>
                  <a:schemeClr val="tx2"/>
                </a:solidFill>
              </a:rPr>
              <a:t>. </a:t>
            </a:r>
            <a:r>
              <a:rPr lang="fr-FR" sz="2400" b="1" dirty="0" smtClean="0"/>
              <a:t>Restauration collective</a:t>
            </a:r>
            <a:endParaRPr lang="fr-FR" sz="2400" b="1" dirty="0"/>
          </a:p>
          <a:p>
            <a:pPr eaLnBrk="1" hangingPunct="1"/>
            <a:endParaRPr lang="fr-FR" sz="2400" b="1" dirty="0"/>
          </a:p>
        </p:txBody>
      </p:sp>
      <p:sp>
        <p:nvSpPr>
          <p:cNvPr id="4" name="ZoneTexte 3"/>
          <p:cNvSpPr txBox="1"/>
          <p:nvPr/>
        </p:nvSpPr>
        <p:spPr>
          <a:xfrm>
            <a:off x="177668" y="692696"/>
            <a:ext cx="878682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fr-FR" u="sng" dirty="0" smtClean="0"/>
              <a:t>Démarche de la collectivité :</a:t>
            </a:r>
          </a:p>
          <a:p>
            <a:pPr marL="742950" lvl="1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fr-FR" sz="1600" b="1" dirty="0"/>
              <a:t>Sensibiliser et former le personnel et les usagers </a:t>
            </a:r>
            <a:r>
              <a:rPr lang="fr-FR" sz="1600" dirty="0"/>
              <a:t>du service au gaspillage alimentaire (adapter les portions, cuisiner les restes..) </a:t>
            </a:r>
          </a:p>
          <a:p>
            <a:pPr marL="742950" lvl="1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fr-FR" sz="1600" dirty="0" smtClean="0"/>
              <a:t>Préférer </a:t>
            </a:r>
            <a:r>
              <a:rPr lang="fr-FR" sz="1600" dirty="0"/>
              <a:t>la </a:t>
            </a:r>
            <a:r>
              <a:rPr lang="fr-FR" sz="1600" b="1" dirty="0"/>
              <a:t>vaisselle </a:t>
            </a:r>
            <a:r>
              <a:rPr lang="fr-FR" sz="1600" b="1" dirty="0" smtClean="0"/>
              <a:t>réutilisable</a:t>
            </a:r>
          </a:p>
          <a:p>
            <a:pPr marL="742950" lvl="1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fr-FR" sz="1600" dirty="0" smtClean="0"/>
              <a:t>Mettre </a:t>
            </a:r>
            <a:r>
              <a:rPr lang="fr-FR" sz="1600" dirty="0"/>
              <a:t>en place des </a:t>
            </a:r>
            <a:r>
              <a:rPr lang="fr-FR" sz="1600" b="1" dirty="0"/>
              <a:t>composteurs</a:t>
            </a:r>
            <a:r>
              <a:rPr lang="fr-FR" sz="1600" dirty="0"/>
              <a:t> pour valoriser les </a:t>
            </a:r>
            <a:r>
              <a:rPr lang="fr-FR" sz="1600" dirty="0" err="1" smtClean="0"/>
              <a:t>biodéchets</a:t>
            </a:r>
            <a:endParaRPr lang="fr-FR" sz="1600" dirty="0" smtClean="0"/>
          </a:p>
          <a:p>
            <a:pPr marL="742950" lvl="1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fr-FR" sz="1600" dirty="0" smtClean="0"/>
              <a:t>Organiser </a:t>
            </a:r>
            <a:r>
              <a:rPr lang="fr-FR" sz="1600" dirty="0"/>
              <a:t>la valorisation des invendus via le </a:t>
            </a:r>
            <a:r>
              <a:rPr lang="fr-FR" sz="1600" b="1" dirty="0"/>
              <a:t>don alimentaire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83174" y="3943916"/>
            <a:ext cx="5328592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fr-FR" u="sng" dirty="0" smtClean="0"/>
              <a:t>En tant qu’agent :</a:t>
            </a:r>
          </a:p>
          <a:p>
            <a:pPr marL="742950" lvl="1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fr-FR" sz="1600" dirty="0"/>
              <a:t>Favoriser les repas </a:t>
            </a:r>
            <a:r>
              <a:rPr lang="fr-FR" sz="1600" b="1" dirty="0"/>
              <a:t>« faits maison </a:t>
            </a:r>
            <a:r>
              <a:rPr lang="fr-FR" sz="1600" b="1" dirty="0" smtClean="0"/>
              <a:t>»</a:t>
            </a:r>
          </a:p>
          <a:p>
            <a:pPr marL="742950" lvl="1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fr-FR" sz="1600" dirty="0" smtClean="0"/>
              <a:t>Prendre </a:t>
            </a:r>
            <a:r>
              <a:rPr lang="fr-FR" sz="1600" dirty="0"/>
              <a:t>des </a:t>
            </a:r>
            <a:r>
              <a:rPr lang="fr-FR" sz="1600" b="1" dirty="0"/>
              <a:t>portions </a:t>
            </a:r>
            <a:r>
              <a:rPr lang="fr-FR" sz="1600" b="1" dirty="0" smtClean="0"/>
              <a:t>adaptées</a:t>
            </a:r>
          </a:p>
          <a:p>
            <a:pPr marL="742950" lvl="1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fr-FR" sz="1600" b="1" dirty="0" smtClean="0"/>
              <a:t>Eviter </a:t>
            </a:r>
            <a:r>
              <a:rPr lang="fr-FR" sz="1600" b="1" dirty="0"/>
              <a:t>les produits </a:t>
            </a:r>
            <a:r>
              <a:rPr lang="fr-FR" sz="1600" b="1" dirty="0" smtClean="0"/>
              <a:t>sur-emballés</a:t>
            </a:r>
          </a:p>
          <a:p>
            <a:pPr marL="742950" lvl="1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fr-FR" sz="1600" b="1" dirty="0" smtClean="0"/>
              <a:t>Composter</a:t>
            </a:r>
            <a:r>
              <a:rPr lang="fr-FR" sz="1600" dirty="0" smtClean="0"/>
              <a:t> </a:t>
            </a:r>
            <a:r>
              <a:rPr lang="fr-FR" sz="1600" dirty="0"/>
              <a:t>si possible ses déchets de cuisine</a:t>
            </a:r>
            <a:endParaRPr lang="fr-FR" sz="1600" b="1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5451546" y="3943916"/>
            <a:ext cx="3384376" cy="2616100"/>
          </a:xfrm>
          <a:prstGeom prst="roundRect">
            <a:avLst/>
          </a:prstGeom>
          <a:solidFill>
            <a:srgbClr val="B0C82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i="1" dirty="0" smtClean="0"/>
              <a:t>« </a:t>
            </a:r>
            <a:r>
              <a:rPr lang="fr-FR" sz="1600" dirty="0"/>
              <a:t> En restauration collective, le gaspillage alimentaire représente environ 15 à 20 tonnes jetées par an, pour un restaurant servant 500 convives et 200 repas dans l’année. C’est l’équivalent de 30 000 à 40 000 € par </a:t>
            </a:r>
            <a:r>
              <a:rPr lang="fr-FR" sz="1600" dirty="0" smtClean="0"/>
              <a:t>an</a:t>
            </a:r>
            <a:r>
              <a:rPr lang="fr-FR" sz="1600" i="1" dirty="0" smtClean="0"/>
              <a:t>. »</a:t>
            </a:r>
          </a:p>
          <a:p>
            <a:pPr algn="ctr"/>
            <a:r>
              <a:rPr lang="fr-FR" sz="1600" i="1" dirty="0" smtClean="0"/>
              <a:t>(</a:t>
            </a:r>
            <a:r>
              <a:rPr lang="fr-FR" sz="1600" i="1" dirty="0" err="1" smtClean="0"/>
              <a:t>Ademe</a:t>
            </a:r>
            <a:r>
              <a:rPr lang="fr-FR" sz="1600" i="1" dirty="0" smtClean="0"/>
              <a:t>, 2017)</a:t>
            </a:r>
            <a:endParaRPr lang="fr-FR" sz="1600" i="1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935" y="1772816"/>
            <a:ext cx="1639987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17652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ChangeArrowheads="1"/>
          </p:cNvSpPr>
          <p:nvPr/>
        </p:nvSpPr>
        <p:spPr bwMode="auto">
          <a:xfrm>
            <a:off x="179512" y="116632"/>
            <a:ext cx="6767513" cy="4333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fr-FR" altLang="fr-FR" sz="2400" b="1" dirty="0" smtClean="0">
                <a:solidFill>
                  <a:schemeClr val="tx2"/>
                </a:solidFill>
              </a:rPr>
              <a:t>8. </a:t>
            </a:r>
            <a:r>
              <a:rPr lang="fr-FR" sz="2400" b="1" dirty="0" smtClean="0"/>
              <a:t>Evénementiel</a:t>
            </a:r>
            <a:endParaRPr lang="fr-FR" sz="2400" b="1" dirty="0"/>
          </a:p>
          <a:p>
            <a:pPr eaLnBrk="1" hangingPunct="1"/>
            <a:endParaRPr lang="fr-FR" sz="2400" b="1" dirty="0"/>
          </a:p>
        </p:txBody>
      </p:sp>
      <p:sp>
        <p:nvSpPr>
          <p:cNvPr id="3" name="Rectangle à coins arrondis 2"/>
          <p:cNvSpPr/>
          <p:nvPr/>
        </p:nvSpPr>
        <p:spPr>
          <a:xfrm>
            <a:off x="251520" y="1052736"/>
            <a:ext cx="4607042" cy="2723418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200"/>
              </a:lnSpc>
            </a:pPr>
            <a:r>
              <a:rPr lang="fr-FR" sz="1600" dirty="0" smtClean="0"/>
              <a:t>« Une </a:t>
            </a:r>
            <a:r>
              <a:rPr lang="fr-FR" sz="1600" dirty="0"/>
              <a:t>manifestation-type qui accueillerait </a:t>
            </a:r>
            <a:endParaRPr lang="fr-FR" sz="1600" dirty="0" smtClean="0"/>
          </a:p>
          <a:p>
            <a:pPr algn="ctr">
              <a:lnSpc>
                <a:spcPts val="2200"/>
              </a:lnSpc>
            </a:pPr>
            <a:r>
              <a:rPr lang="fr-FR" sz="1600" dirty="0" smtClean="0"/>
              <a:t>5 000 </a:t>
            </a:r>
            <a:r>
              <a:rPr lang="fr-FR" sz="1600" dirty="0"/>
              <a:t>personnes génèrerait </a:t>
            </a:r>
            <a:r>
              <a:rPr lang="fr-FR" sz="1600" b="1" dirty="0" smtClean="0"/>
              <a:t>2,5 </a:t>
            </a:r>
            <a:r>
              <a:rPr lang="fr-FR" sz="1600" b="1" dirty="0"/>
              <a:t>tonnes de déchets</a:t>
            </a:r>
            <a:r>
              <a:rPr lang="fr-FR" sz="1600" dirty="0"/>
              <a:t>, consommerait 1 000 kWh d’énergie et nécessiterait </a:t>
            </a:r>
            <a:r>
              <a:rPr lang="fr-FR" sz="1600" b="1" dirty="0"/>
              <a:t>500 kg de papier</a:t>
            </a:r>
            <a:r>
              <a:rPr lang="fr-FR" sz="1600" dirty="0" smtClean="0"/>
              <a:t>. »</a:t>
            </a:r>
          </a:p>
          <a:p>
            <a:pPr algn="ctr">
              <a:lnSpc>
                <a:spcPts val="2200"/>
              </a:lnSpc>
            </a:pPr>
            <a:endParaRPr lang="fr-FR" sz="800" dirty="0" smtClean="0"/>
          </a:p>
          <a:p>
            <a:pPr algn="ctr">
              <a:lnSpc>
                <a:spcPts val="2200"/>
              </a:lnSpc>
            </a:pPr>
            <a:r>
              <a:rPr lang="fr-FR" sz="1600" dirty="0"/>
              <a:t>(</a:t>
            </a:r>
            <a:r>
              <a:rPr lang="fr-FR" sz="1600" dirty="0" smtClean="0"/>
              <a:t>Guide pour la mise en place d’éco-manifestation sur le territoire de la communauté du Pays d’Aix)</a:t>
            </a:r>
            <a:endParaRPr lang="fr-FR" sz="1600" dirty="0"/>
          </a:p>
        </p:txBody>
      </p:sp>
      <p:sp>
        <p:nvSpPr>
          <p:cNvPr id="4" name="ZoneTexte 3"/>
          <p:cNvSpPr txBox="1"/>
          <p:nvPr/>
        </p:nvSpPr>
        <p:spPr>
          <a:xfrm>
            <a:off x="179512" y="4005064"/>
            <a:ext cx="849988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fr-FR" sz="1600" b="1" dirty="0" smtClean="0"/>
              <a:t>Sensibiliser</a:t>
            </a:r>
            <a:r>
              <a:rPr lang="fr-FR" sz="1600" dirty="0" smtClean="0"/>
              <a:t> </a:t>
            </a:r>
            <a:r>
              <a:rPr lang="fr-FR" sz="1600" dirty="0"/>
              <a:t>les exposants, usagers, bénévoles et organisateurs à la </a:t>
            </a:r>
            <a:r>
              <a:rPr lang="fr-FR" sz="1600" b="1" dirty="0"/>
              <a:t>réduction</a:t>
            </a:r>
            <a:r>
              <a:rPr lang="fr-FR" sz="1600" dirty="0"/>
              <a:t> à la source des déchets et à la bonne </a:t>
            </a:r>
            <a:r>
              <a:rPr lang="fr-FR" sz="1600" b="1" dirty="0"/>
              <a:t>valorisation</a:t>
            </a:r>
            <a:r>
              <a:rPr lang="fr-FR" sz="1600" dirty="0"/>
              <a:t> des déchets </a:t>
            </a:r>
            <a:r>
              <a:rPr lang="fr-FR" sz="1600" dirty="0" smtClean="0"/>
              <a:t>existants</a:t>
            </a:r>
          </a:p>
          <a:p>
            <a:pPr marL="742950" lvl="1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fr-FR" sz="1600" b="1" dirty="0" smtClean="0"/>
              <a:t>Favoriser </a:t>
            </a:r>
            <a:r>
              <a:rPr lang="fr-FR" sz="1600" b="1" dirty="0"/>
              <a:t>la consigne </a:t>
            </a:r>
            <a:r>
              <a:rPr lang="fr-FR" sz="1600" dirty="0"/>
              <a:t>(ex. éco-</a:t>
            </a:r>
            <a:r>
              <a:rPr lang="fr-FR" sz="1600" dirty="0" err="1"/>
              <a:t>cups</a:t>
            </a:r>
            <a:r>
              <a:rPr lang="fr-FR" sz="1600" dirty="0"/>
              <a:t>) ainsi que les </a:t>
            </a:r>
            <a:r>
              <a:rPr lang="fr-FR" sz="1600" b="1" dirty="0"/>
              <a:t>matériaux réutilisables </a:t>
            </a:r>
            <a:r>
              <a:rPr lang="fr-FR" sz="1600" dirty="0"/>
              <a:t>(ex. supports de communication, matériaux en phase montage/démontage</a:t>
            </a:r>
            <a:r>
              <a:rPr lang="fr-FR" sz="1600" dirty="0" smtClean="0"/>
              <a:t>…)</a:t>
            </a:r>
          </a:p>
          <a:p>
            <a:pPr marL="742950" lvl="1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fr-FR" sz="1600" dirty="0" smtClean="0"/>
              <a:t>Rendre </a:t>
            </a:r>
            <a:r>
              <a:rPr lang="fr-FR" sz="1600" b="1" dirty="0"/>
              <a:t>clairement visible </a:t>
            </a:r>
            <a:r>
              <a:rPr lang="fr-FR" sz="1600" dirty="0"/>
              <a:t>les consignes de tri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6628" y="950684"/>
            <a:ext cx="4020794" cy="2723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02098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78" y="1268760"/>
            <a:ext cx="8424936" cy="340025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4972735"/>
            <a:ext cx="3019644" cy="1120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262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ChangeArrowheads="1"/>
          </p:cNvSpPr>
          <p:nvPr/>
        </p:nvSpPr>
        <p:spPr bwMode="auto">
          <a:xfrm>
            <a:off x="158129" y="136274"/>
            <a:ext cx="6767513" cy="4333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fr-FR" altLang="fr-FR" sz="2400" b="1" dirty="0" smtClean="0">
                <a:solidFill>
                  <a:schemeClr val="tx2"/>
                </a:solidFill>
              </a:rPr>
              <a:t>Contexte local</a:t>
            </a:r>
            <a:endParaRPr lang="fr-FR" altLang="fr-FR" sz="2400" b="1" dirty="0">
              <a:solidFill>
                <a:schemeClr val="tx2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158129" y="1249621"/>
            <a:ext cx="9065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1600" dirty="0"/>
              <a:t>La Métropole a défini </a:t>
            </a:r>
            <a:r>
              <a:rPr lang="fr-FR" sz="1600" dirty="0" smtClean="0"/>
              <a:t>son </a:t>
            </a:r>
            <a:r>
              <a:rPr lang="fr-FR" sz="1600" b="1" dirty="0"/>
              <a:t>Plan de prévention des déchets ménagers et assimilés </a:t>
            </a:r>
            <a:r>
              <a:rPr lang="fr-FR" sz="1600" b="1" dirty="0" smtClean="0"/>
              <a:t/>
            </a:r>
            <a:br>
              <a:rPr lang="fr-FR" sz="1600" b="1" dirty="0" smtClean="0"/>
            </a:br>
            <a:r>
              <a:rPr lang="fr-FR" sz="1600" dirty="0" smtClean="0"/>
              <a:t>pour les 6 prochaines années (2019-2025) : </a:t>
            </a:r>
            <a:endParaRPr lang="fr-FR" sz="1600" b="1" dirty="0" smtClean="0"/>
          </a:p>
        </p:txBody>
      </p:sp>
      <p:sp>
        <p:nvSpPr>
          <p:cNvPr id="7" name="ZoneTexte 6"/>
          <p:cNvSpPr txBox="1"/>
          <p:nvPr/>
        </p:nvSpPr>
        <p:spPr>
          <a:xfrm>
            <a:off x="287885" y="2564904"/>
            <a:ext cx="8806359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fr-FR" sz="1600" u="sng" dirty="0" smtClean="0"/>
              <a:t>3 OBJECTIFS CLES</a:t>
            </a:r>
            <a:r>
              <a:rPr lang="fr-FR" sz="1600" dirty="0" smtClean="0"/>
              <a:t>​</a:t>
            </a:r>
            <a:br>
              <a:rPr lang="fr-FR" sz="1600" dirty="0" smtClean="0"/>
            </a:br>
            <a:endParaRPr lang="fr-FR" sz="1600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fr-FR" sz="1200" b="1" dirty="0"/>
              <a:t>​Réduire les déchets produits et collectés sur le territoire </a:t>
            </a:r>
            <a:r>
              <a:rPr lang="fr-FR" sz="1200" dirty="0"/>
              <a:t>pour apporter une réponse à la saturation des exutoires </a:t>
            </a:r>
            <a:r>
              <a:rPr lang="fr-FR" sz="1200" dirty="0" smtClean="0"/>
              <a:t>​;</a:t>
            </a: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endParaRPr lang="fr-FR" sz="1200" dirty="0" smtClean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fr-FR" sz="1200" b="1" dirty="0" smtClean="0"/>
              <a:t>Harmoniser </a:t>
            </a:r>
            <a:r>
              <a:rPr lang="fr-FR" sz="1200" b="1" dirty="0"/>
              <a:t>les pratiques de prévention </a:t>
            </a:r>
            <a:r>
              <a:rPr lang="fr-FR" sz="1200" dirty="0"/>
              <a:t>des déchets sur la Métropole afin d’offrir aux habitants des solutions homogènes et permettre un changement des comportements </a:t>
            </a:r>
            <a:r>
              <a:rPr lang="fr-FR" sz="1200" dirty="0" smtClean="0"/>
              <a:t>​;</a:t>
            </a: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endParaRPr lang="fr-FR" sz="1200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fr-FR" sz="1200" dirty="0"/>
              <a:t>Participer à l’ouverture de la gestion des déchets vers une </a:t>
            </a:r>
            <a:r>
              <a:rPr lang="fr-FR" sz="1200" b="1" dirty="0"/>
              <a:t>économie </a:t>
            </a:r>
            <a:r>
              <a:rPr lang="fr-FR" sz="1200" b="1" dirty="0" smtClean="0"/>
              <a:t>circulaire</a:t>
            </a:r>
            <a:r>
              <a:rPr lang="fr-FR" sz="1200" dirty="0" smtClean="0"/>
              <a:t>.</a:t>
            </a:r>
            <a:endParaRPr lang="fr-FR" sz="12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5733256"/>
            <a:ext cx="2160138" cy="852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40139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79512" y="1052736"/>
            <a:ext cx="8806359" cy="509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fr-FR" sz="1600" u="sng" dirty="0" smtClean="0"/>
              <a:t>4 AXES STRATEGIQUES</a:t>
            </a:r>
            <a:r>
              <a:rPr lang="fr-FR" sz="1600" b="1" dirty="0" smtClean="0"/>
              <a:t>​ </a:t>
            </a:r>
          </a:p>
          <a:p>
            <a:pPr>
              <a:lnSpc>
                <a:spcPts val="3000"/>
              </a:lnSpc>
            </a:pPr>
            <a:endParaRPr lang="fr-FR" sz="1600" dirty="0"/>
          </a:p>
          <a:p>
            <a:pPr marL="342900" indent="-342900">
              <a:lnSpc>
                <a:spcPts val="3000"/>
              </a:lnSpc>
              <a:buFont typeface="+mj-lt"/>
              <a:buAutoNum type="alphaLcParenR"/>
            </a:pPr>
            <a:r>
              <a:rPr lang="fr-FR" sz="1600" b="1" dirty="0"/>
              <a:t>Sensibiliser</a:t>
            </a:r>
            <a:r>
              <a:rPr lang="fr-FR" sz="1600" dirty="0"/>
              <a:t> à la réduction des déchets pour </a:t>
            </a:r>
            <a:r>
              <a:rPr lang="fr-FR" sz="1600" b="1" dirty="0"/>
              <a:t>faire évoluer les comportements </a:t>
            </a:r>
            <a:r>
              <a:rPr lang="fr-FR" sz="1600" dirty="0"/>
              <a:t>;</a:t>
            </a:r>
            <a:r>
              <a:rPr lang="fr-FR" sz="1600" dirty="0" smtClean="0"/>
              <a:t>​</a:t>
            </a:r>
          </a:p>
          <a:p>
            <a:pPr lvl="1">
              <a:lnSpc>
                <a:spcPts val="3000"/>
              </a:lnSpc>
            </a:pPr>
            <a:r>
              <a:rPr lang="fr-FR" sz="1400" i="1" dirty="0" smtClean="0"/>
              <a:t>(Ex. sensibilisation des scolaires, mise en place de temps forts thématiques, développer l’éco-exemplarité en interne, partage de ressources et d’outils etc…) </a:t>
            </a:r>
            <a:endParaRPr lang="fr-FR" sz="1400" i="1" dirty="0"/>
          </a:p>
          <a:p>
            <a:pPr marL="342900" indent="-342900">
              <a:lnSpc>
                <a:spcPts val="3000"/>
              </a:lnSpc>
              <a:buFont typeface="+mj-lt"/>
              <a:buAutoNum type="alphaLcParenR"/>
            </a:pPr>
            <a:r>
              <a:rPr lang="fr-FR" sz="1600" b="1" dirty="0"/>
              <a:t>Harmoniser</a:t>
            </a:r>
            <a:r>
              <a:rPr lang="fr-FR" sz="1600" dirty="0"/>
              <a:t> </a:t>
            </a:r>
            <a:r>
              <a:rPr lang="fr-FR" sz="1600" b="1" dirty="0"/>
              <a:t>les modalités de gestion des déchets d’activités économiques </a:t>
            </a:r>
            <a:r>
              <a:rPr lang="fr-FR" sz="1600" dirty="0"/>
              <a:t>sur le territoire afin de favoriser l’émergence de solutions adaptées ;</a:t>
            </a:r>
            <a:r>
              <a:rPr lang="fr-FR" sz="1600" dirty="0" smtClean="0"/>
              <a:t>​</a:t>
            </a:r>
          </a:p>
          <a:p>
            <a:pPr lvl="1">
              <a:lnSpc>
                <a:spcPts val="3000"/>
              </a:lnSpc>
            </a:pPr>
            <a:r>
              <a:rPr lang="fr-FR" sz="1400" i="1" dirty="0" smtClean="0"/>
              <a:t>(Ex. déploiement du label commerce engagé, partage de fiches pratiques de réduction des déchets) </a:t>
            </a:r>
            <a:endParaRPr lang="fr-FR" sz="1400" i="1" dirty="0"/>
          </a:p>
          <a:p>
            <a:pPr marL="342900" indent="-342900">
              <a:lnSpc>
                <a:spcPts val="3000"/>
              </a:lnSpc>
              <a:buFont typeface="+mj-lt"/>
              <a:buAutoNum type="alphaLcParenR"/>
            </a:pPr>
            <a:r>
              <a:rPr lang="fr-FR" sz="1600" b="1" dirty="0"/>
              <a:t>Valoriser la ressource bio-déchets </a:t>
            </a:r>
            <a:r>
              <a:rPr lang="fr-FR" sz="1600" dirty="0"/>
              <a:t>et </a:t>
            </a:r>
            <a:r>
              <a:rPr lang="fr-FR" sz="1600" b="1" dirty="0"/>
              <a:t>lutter contre le gaspillage alimentaire </a:t>
            </a:r>
            <a:r>
              <a:rPr lang="fr-FR" sz="1600" dirty="0"/>
              <a:t>;</a:t>
            </a:r>
            <a:r>
              <a:rPr lang="fr-FR" sz="1600" dirty="0" smtClean="0"/>
              <a:t>​</a:t>
            </a:r>
          </a:p>
          <a:p>
            <a:pPr lvl="1">
              <a:lnSpc>
                <a:spcPts val="3000"/>
              </a:lnSpc>
            </a:pPr>
            <a:r>
              <a:rPr lang="fr-FR" sz="1400" i="1" dirty="0" smtClean="0"/>
              <a:t>(Ex. promouvoir le compostage, la valorisation des déchets verts, lutter contre le gaspillage alimentaire) </a:t>
            </a:r>
            <a:endParaRPr lang="fr-FR" sz="1400" i="1" dirty="0"/>
          </a:p>
          <a:p>
            <a:pPr marL="342900" indent="-342900">
              <a:lnSpc>
                <a:spcPts val="3000"/>
              </a:lnSpc>
              <a:buFont typeface="+mj-lt"/>
              <a:buAutoNum type="alphaLcParenR"/>
            </a:pPr>
            <a:r>
              <a:rPr lang="fr-FR" sz="1600" b="1" dirty="0"/>
              <a:t>Donner une seconde vie </a:t>
            </a:r>
            <a:r>
              <a:rPr lang="fr-FR" sz="1600" dirty="0"/>
              <a:t>aux produits et objets</a:t>
            </a:r>
            <a:r>
              <a:rPr lang="fr-FR" sz="1600" dirty="0" smtClean="0"/>
              <a:t>.</a:t>
            </a:r>
          </a:p>
          <a:p>
            <a:pPr lvl="1">
              <a:lnSpc>
                <a:spcPts val="3000"/>
              </a:lnSpc>
            </a:pPr>
            <a:r>
              <a:rPr lang="fr-FR" sz="1600" i="1" dirty="0" smtClean="0"/>
              <a:t>(Ex. mise en place d’espaces réutilisation en déchèteries, mise en lumière des ressourceries du territoire, dispositif de déchets’tri mobile, collecte des textiles…)</a:t>
            </a:r>
            <a:endParaRPr lang="fr-FR" sz="1600" i="1" dirty="0"/>
          </a:p>
        </p:txBody>
      </p:sp>
    </p:spTree>
    <p:extLst>
      <p:ext uri="{BB962C8B-B14F-4D97-AF65-F5344CB8AC3E}">
        <p14:creationId xmlns:p14="http://schemas.microsoft.com/office/powerpoint/2010/main" val="1170472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ChangeArrowheads="1"/>
          </p:cNvSpPr>
          <p:nvPr/>
        </p:nvSpPr>
        <p:spPr bwMode="auto">
          <a:xfrm>
            <a:off x="179512" y="116632"/>
            <a:ext cx="6767513" cy="4333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fr-FR" altLang="fr-FR" sz="2400" b="1" dirty="0" smtClean="0">
                <a:solidFill>
                  <a:schemeClr val="tx2"/>
                </a:solidFill>
              </a:rPr>
              <a:t>L’éco-exemplarité ?</a:t>
            </a:r>
            <a:endParaRPr lang="fr-FR" altLang="fr-FR" sz="2400" b="1" dirty="0">
              <a:solidFill>
                <a:schemeClr val="tx2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284985" y="3114421"/>
            <a:ext cx="8535487" cy="133882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dirty="0"/>
              <a:t>L’éco-exemplarité appliquée </a:t>
            </a:r>
            <a:r>
              <a:rPr lang="fr-FR" dirty="0" smtClean="0"/>
              <a:t>à tous les services permet </a:t>
            </a:r>
            <a:r>
              <a:rPr lang="fr-FR" dirty="0"/>
              <a:t>de </a:t>
            </a:r>
            <a:r>
              <a:rPr lang="fr-FR" b="1" dirty="0"/>
              <a:t>diminuer les impacts écologique et économique de nos activités </a:t>
            </a:r>
            <a:r>
              <a:rPr lang="fr-FR" dirty="0"/>
              <a:t>ainsi que de </a:t>
            </a:r>
            <a:r>
              <a:rPr lang="fr-FR" b="1" dirty="0"/>
              <a:t>légitimer les messages diffusés aux citoyens</a:t>
            </a:r>
            <a:r>
              <a:rPr lang="fr-FR" dirty="0"/>
              <a:t> sur la prévention et le tri des déchets.</a:t>
            </a:r>
            <a:endParaRPr lang="fr-FR" altLang="fr-FR" dirty="0"/>
          </a:p>
        </p:txBody>
      </p:sp>
      <p:grpSp>
        <p:nvGrpSpPr>
          <p:cNvPr id="8" name="Groupe 7"/>
          <p:cNvGrpSpPr/>
          <p:nvPr/>
        </p:nvGrpSpPr>
        <p:grpSpPr>
          <a:xfrm>
            <a:off x="284985" y="883440"/>
            <a:ext cx="8535487" cy="2012955"/>
            <a:chOff x="290598" y="2417052"/>
            <a:chExt cx="8535487" cy="2012955"/>
          </a:xfrm>
        </p:grpSpPr>
        <p:sp>
          <p:nvSpPr>
            <p:cNvPr id="6" name="Rectangle à coins arrondis 5"/>
            <p:cNvSpPr/>
            <p:nvPr/>
          </p:nvSpPr>
          <p:spPr>
            <a:xfrm>
              <a:off x="290598" y="2417052"/>
              <a:ext cx="4140086" cy="2012955"/>
            </a:xfrm>
            <a:prstGeom prst="roundRect">
              <a:avLst/>
            </a:prstGeom>
            <a:solidFill>
              <a:srgbClr val="C0DC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/>
                <a:t>« </a:t>
              </a:r>
              <a:r>
                <a:rPr lang="fr-FR" b="1" dirty="0" smtClean="0"/>
                <a:t>120 </a:t>
              </a:r>
              <a:r>
                <a:rPr lang="fr-FR" b="1" dirty="0"/>
                <a:t>à 140 kg de déchets par an </a:t>
              </a:r>
              <a:r>
                <a:rPr lang="fr-FR" dirty="0"/>
                <a:t>sont produits par un salarié du secteur tertiaire dont 3/4 de </a:t>
              </a:r>
              <a:r>
                <a:rPr lang="fr-FR" dirty="0" smtClean="0"/>
                <a:t>papiers. »</a:t>
              </a:r>
            </a:p>
            <a:p>
              <a:pPr algn="ctr"/>
              <a:endParaRPr lang="fr-FR" dirty="0" smtClean="0"/>
            </a:p>
            <a:p>
              <a:pPr algn="ctr"/>
              <a:r>
                <a:rPr lang="fr-FR" dirty="0" smtClean="0"/>
                <a:t>(</a:t>
              </a:r>
              <a:r>
                <a:rPr lang="fr-FR" dirty="0" err="1" smtClean="0"/>
                <a:t>Ademe</a:t>
              </a:r>
              <a:r>
                <a:rPr lang="fr-FR" dirty="0" smtClean="0"/>
                <a:t>, 2017)</a:t>
              </a:r>
              <a:endParaRPr lang="fr-FR" dirty="0"/>
            </a:p>
          </p:txBody>
        </p:sp>
        <p:sp>
          <p:nvSpPr>
            <p:cNvPr id="10" name="Rectangle à coins arrondis 9"/>
            <p:cNvSpPr/>
            <p:nvPr/>
          </p:nvSpPr>
          <p:spPr>
            <a:xfrm>
              <a:off x="4669828" y="2417052"/>
              <a:ext cx="4156257" cy="2012955"/>
            </a:xfrm>
            <a:prstGeom prst="roundRect">
              <a:avLst/>
            </a:prstGeom>
            <a:solidFill>
              <a:srgbClr val="B0C8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/>
                <a:t>La délibération du </a:t>
              </a:r>
              <a:r>
                <a:rPr lang="fr-FR" dirty="0" smtClean="0"/>
                <a:t>18 Février 2021 </a:t>
              </a:r>
              <a:r>
                <a:rPr lang="fr-FR" dirty="0"/>
                <a:t>approuve l’évolution de la gestion des déchets assimilables aux ordures ménagers sur le territoire de Marseille-Provence.</a:t>
              </a:r>
            </a:p>
          </p:txBody>
        </p:sp>
      </p:grpSp>
      <p:grpSp>
        <p:nvGrpSpPr>
          <p:cNvPr id="7" name="Groupe 6"/>
          <p:cNvGrpSpPr/>
          <p:nvPr/>
        </p:nvGrpSpPr>
        <p:grpSpPr>
          <a:xfrm>
            <a:off x="284984" y="4656405"/>
            <a:ext cx="8535489" cy="2012955"/>
            <a:chOff x="284984" y="4656405"/>
            <a:chExt cx="8535489" cy="2012955"/>
          </a:xfrm>
        </p:grpSpPr>
        <p:sp>
          <p:nvSpPr>
            <p:cNvPr id="9" name="Rectangle à coins arrondis 8"/>
            <p:cNvSpPr/>
            <p:nvPr/>
          </p:nvSpPr>
          <p:spPr>
            <a:xfrm>
              <a:off x="284984" y="4656405"/>
              <a:ext cx="4143427" cy="2012955"/>
            </a:xfrm>
            <a:prstGeom prst="roundRect">
              <a:avLst/>
            </a:prstGeom>
            <a:solidFill>
              <a:srgbClr val="D552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600" i="1" dirty="0">
                  <a:solidFill>
                    <a:schemeClr val="bg1"/>
                  </a:solidFill>
                </a:rPr>
                <a:t>Être éco-exemplaire signifie </a:t>
              </a:r>
              <a:r>
                <a:rPr lang="fr-FR" sz="1600" b="1" i="1" dirty="0">
                  <a:solidFill>
                    <a:schemeClr val="bg1"/>
                  </a:solidFill>
                </a:rPr>
                <a:t>contribuer à la réduction de ses déchets en modifiant ses comportements et ses achats. </a:t>
              </a:r>
              <a:endParaRPr lang="fr-FR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Rectangle à coins arrondis 10"/>
            <p:cNvSpPr/>
            <p:nvPr/>
          </p:nvSpPr>
          <p:spPr>
            <a:xfrm>
              <a:off x="4669829" y="4656405"/>
              <a:ext cx="4150644" cy="2012955"/>
            </a:xfrm>
            <a:prstGeom prst="roundRect">
              <a:avLst/>
            </a:prstGeom>
            <a:solidFill>
              <a:srgbClr val="22A5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/>
                <a:t>Il s'agit pour les collectivités d'être </a:t>
              </a:r>
              <a:r>
                <a:rPr lang="fr-FR" b="1" dirty="0"/>
                <a:t>les plus exemplaires possibles</a:t>
              </a:r>
              <a:r>
                <a:rPr lang="fr-FR" dirty="0"/>
                <a:t> dans le cadre de leur fonctionnement interne car </a:t>
              </a:r>
              <a:r>
                <a:rPr lang="fr-FR" b="1" dirty="0"/>
                <a:t>l'exemplarité est la meilleure des communications </a:t>
              </a:r>
              <a:r>
                <a:rPr lang="fr-FR" b="1" dirty="0" smtClean="0"/>
                <a:t>possible.</a:t>
              </a:r>
              <a:endParaRPr lang="fr-FR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05004082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ChangeArrowheads="1"/>
          </p:cNvSpPr>
          <p:nvPr/>
        </p:nvSpPr>
        <p:spPr bwMode="auto">
          <a:xfrm>
            <a:off x="229638" y="116632"/>
            <a:ext cx="6767513" cy="4333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fr-FR" altLang="fr-FR" sz="2400" b="1" dirty="0" smtClean="0">
                <a:solidFill>
                  <a:schemeClr val="tx2"/>
                </a:solidFill>
              </a:rPr>
              <a:t>Les déchets au bureau</a:t>
            </a:r>
            <a:endParaRPr lang="fr-FR" altLang="fr-FR" sz="2400" b="1" dirty="0">
              <a:solidFill>
                <a:schemeClr val="tx2"/>
              </a:solidFill>
            </a:endParaRPr>
          </a:p>
        </p:txBody>
      </p:sp>
      <p:sp>
        <p:nvSpPr>
          <p:cNvPr id="4099" name="ZoneTexte 1"/>
          <p:cNvSpPr txBox="1">
            <a:spLocks noChangeArrowheads="1"/>
          </p:cNvSpPr>
          <p:nvPr/>
        </p:nvSpPr>
        <p:spPr bwMode="auto">
          <a:xfrm>
            <a:off x="827584" y="5728755"/>
            <a:ext cx="619268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fr-FR" altLang="fr-FR" sz="2000" dirty="0" smtClean="0">
                <a:hlinkClick r:id="rId3"/>
              </a:rPr>
              <a:t>Vidéo : les éco-gestes de bureau</a:t>
            </a:r>
            <a:endParaRPr lang="fr-FR" altLang="fr-FR" sz="2000" dirty="0" smtClean="0"/>
          </a:p>
          <a:p>
            <a:pPr eaLnBrk="1" hangingPunct="1"/>
            <a:endParaRPr lang="fr-FR" altLang="fr-FR" sz="2000" dirty="0"/>
          </a:p>
        </p:txBody>
      </p:sp>
      <p:pic>
        <p:nvPicPr>
          <p:cNvPr id="2" name="Image 1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484784"/>
            <a:ext cx="7380312" cy="4092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04160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ChangeArrowheads="1"/>
          </p:cNvSpPr>
          <p:nvPr/>
        </p:nvSpPr>
        <p:spPr bwMode="auto">
          <a:xfrm>
            <a:off x="179512" y="116632"/>
            <a:ext cx="6767513" cy="4333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fr-FR" altLang="fr-FR" sz="2400" b="1" dirty="0" smtClean="0">
                <a:solidFill>
                  <a:schemeClr val="tx2"/>
                </a:solidFill>
              </a:rPr>
              <a:t>Les thématiques de la sensibilisation</a:t>
            </a:r>
            <a:endParaRPr lang="fr-FR" altLang="fr-FR" sz="2400" b="1" dirty="0">
              <a:solidFill>
                <a:schemeClr val="tx2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539552" y="1124744"/>
            <a:ext cx="8064896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fr-FR" sz="2000" dirty="0" smtClean="0"/>
              <a:t>Réduire </a:t>
            </a:r>
            <a:r>
              <a:rPr lang="fr-FR" sz="2000" dirty="0"/>
              <a:t>la consommation de </a:t>
            </a:r>
            <a:r>
              <a:rPr lang="fr-FR" sz="2000" dirty="0" smtClean="0"/>
              <a:t>papier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fr-FR" sz="2000" dirty="0"/>
              <a:t>Tri des </a:t>
            </a:r>
            <a:r>
              <a:rPr lang="fr-FR" sz="2000" dirty="0" smtClean="0"/>
              <a:t>déchets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fr-FR" sz="2000" dirty="0"/>
              <a:t>Halte aux objets à usage </a:t>
            </a:r>
            <a:r>
              <a:rPr lang="fr-FR" sz="2000" dirty="0" smtClean="0"/>
              <a:t>unique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fr-FR" sz="2000" dirty="0"/>
              <a:t>Achat </a:t>
            </a:r>
            <a:r>
              <a:rPr lang="fr-FR" sz="2000" dirty="0" smtClean="0"/>
              <a:t>responsable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fr-FR" sz="2000" dirty="0" smtClean="0"/>
              <a:t>Réemploi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fr-FR" sz="2000" dirty="0"/>
              <a:t>Communication / sensibilisation </a:t>
            </a:r>
            <a:endParaRPr lang="fr-FR" sz="2000" dirty="0" smtClean="0"/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fr-FR" sz="2000" dirty="0"/>
              <a:t>Restauration </a:t>
            </a:r>
            <a:r>
              <a:rPr lang="fr-FR" sz="2000" dirty="0" smtClean="0"/>
              <a:t>collective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fr-FR" sz="2000" dirty="0"/>
              <a:t>Evénementiel</a:t>
            </a:r>
            <a:endParaRPr lang="fr-FR" altLang="fr-FR" sz="1900" dirty="0"/>
          </a:p>
        </p:txBody>
      </p:sp>
    </p:spTree>
    <p:extLst>
      <p:ext uri="{BB962C8B-B14F-4D97-AF65-F5344CB8AC3E}">
        <p14:creationId xmlns:p14="http://schemas.microsoft.com/office/powerpoint/2010/main" val="39599719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ChangeArrowheads="1"/>
          </p:cNvSpPr>
          <p:nvPr/>
        </p:nvSpPr>
        <p:spPr bwMode="auto">
          <a:xfrm>
            <a:off x="179512" y="116632"/>
            <a:ext cx="6767513" cy="4333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fr-FR" altLang="fr-FR" sz="2400" b="1" dirty="0" smtClean="0">
                <a:solidFill>
                  <a:schemeClr val="tx2"/>
                </a:solidFill>
              </a:rPr>
              <a:t>1. </a:t>
            </a:r>
            <a:r>
              <a:rPr lang="fr-FR" sz="2400" b="1" dirty="0"/>
              <a:t>Réduire la consommation de </a:t>
            </a:r>
            <a:r>
              <a:rPr lang="fr-FR" sz="2400" b="1" dirty="0" smtClean="0"/>
              <a:t>papier</a:t>
            </a:r>
            <a:endParaRPr lang="fr-FR" sz="2400" b="1" dirty="0"/>
          </a:p>
        </p:txBody>
      </p:sp>
      <p:sp>
        <p:nvSpPr>
          <p:cNvPr id="4" name="Rectangle à coins arrondis 3"/>
          <p:cNvSpPr/>
          <p:nvPr/>
        </p:nvSpPr>
        <p:spPr>
          <a:xfrm>
            <a:off x="5220072" y="981396"/>
            <a:ext cx="3672408" cy="2447603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200"/>
              </a:lnSpc>
            </a:pPr>
            <a:r>
              <a:rPr lang="fr-FR" sz="1600" dirty="0"/>
              <a:t>"Chaque salarié consomme annuellement </a:t>
            </a:r>
            <a:r>
              <a:rPr lang="fr-FR" sz="1600" b="1" dirty="0"/>
              <a:t>70 à 85 kg de papier</a:t>
            </a:r>
            <a:r>
              <a:rPr lang="fr-FR" sz="1600" dirty="0"/>
              <a:t>, soit l’équivalent de 3 ramettes par mois. </a:t>
            </a:r>
            <a:r>
              <a:rPr lang="fr-FR" sz="1600" b="1" dirty="0"/>
              <a:t>25 % des documents sont jetés 5 minutes après </a:t>
            </a:r>
            <a:r>
              <a:rPr lang="fr-FR" sz="1600" dirty="0"/>
              <a:t>leur impression et </a:t>
            </a:r>
            <a:r>
              <a:rPr lang="fr-FR" sz="1600" b="1" dirty="0"/>
              <a:t>16 % des impressions ne sont jamais lues</a:t>
            </a:r>
            <a:r>
              <a:rPr lang="fr-FR" sz="1600" dirty="0"/>
              <a:t>" (</a:t>
            </a:r>
            <a:r>
              <a:rPr lang="fr-FR" sz="1600" dirty="0" err="1"/>
              <a:t>Ademe</a:t>
            </a:r>
            <a:r>
              <a:rPr lang="fr-FR" sz="1600" dirty="0"/>
              <a:t>, 2017) 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79512" y="791140"/>
            <a:ext cx="489654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fr-FR" u="sng" dirty="0" smtClean="0"/>
              <a:t>Démarche de la collectivité :</a:t>
            </a:r>
          </a:p>
          <a:p>
            <a:pPr marL="742950" lvl="1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fr-FR" sz="1600" b="1" dirty="0"/>
              <a:t>Dématérialiser</a:t>
            </a:r>
            <a:r>
              <a:rPr lang="fr-FR" sz="1600" dirty="0"/>
              <a:t> les procédures (courriers</a:t>
            </a:r>
            <a:r>
              <a:rPr lang="fr-FR" sz="1600" dirty="0" smtClean="0"/>
              <a:t>...)</a:t>
            </a:r>
          </a:p>
          <a:p>
            <a:pPr marL="742950" lvl="1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fr-FR" sz="1600" b="1" dirty="0" smtClean="0"/>
              <a:t>Sensibiliser </a:t>
            </a:r>
            <a:r>
              <a:rPr lang="fr-FR" sz="1600" b="1" dirty="0"/>
              <a:t>à la réduction </a:t>
            </a:r>
            <a:r>
              <a:rPr lang="fr-FR" sz="1600" dirty="0"/>
              <a:t>de la consommation de </a:t>
            </a:r>
            <a:r>
              <a:rPr lang="fr-FR" sz="1600" dirty="0" smtClean="0"/>
              <a:t>papier</a:t>
            </a:r>
            <a:endParaRPr lang="fr-FR" sz="1600" dirty="0"/>
          </a:p>
        </p:txBody>
      </p:sp>
      <p:sp>
        <p:nvSpPr>
          <p:cNvPr id="6" name="ZoneTexte 5"/>
          <p:cNvSpPr txBox="1"/>
          <p:nvPr/>
        </p:nvSpPr>
        <p:spPr>
          <a:xfrm>
            <a:off x="179512" y="3105055"/>
            <a:ext cx="8712968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fr-FR" u="sng" dirty="0" smtClean="0"/>
              <a:t>En tant qu’agent :</a:t>
            </a:r>
          </a:p>
          <a:p>
            <a:pPr marL="742950" lvl="1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fr-FR" sz="1600" b="1" dirty="0"/>
              <a:t>Limiter</a:t>
            </a:r>
            <a:r>
              <a:rPr lang="fr-FR" sz="1600" dirty="0"/>
              <a:t> les impressions </a:t>
            </a:r>
            <a:endParaRPr lang="fr-FR" sz="1600" dirty="0" smtClean="0"/>
          </a:p>
          <a:p>
            <a:pPr marL="742950" lvl="1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fr-FR" sz="1600" dirty="0" smtClean="0"/>
              <a:t>Favoriser l’utilisation d’un </a:t>
            </a:r>
            <a:r>
              <a:rPr lang="fr-FR" sz="1600" b="1" dirty="0" smtClean="0"/>
              <a:t>photocopieur multifonction</a:t>
            </a:r>
          </a:p>
          <a:p>
            <a:pPr marL="742950" lvl="1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fr-FR" sz="1600" dirty="0" smtClean="0"/>
              <a:t>Privilégier </a:t>
            </a:r>
            <a:r>
              <a:rPr lang="fr-FR" sz="1600" dirty="0"/>
              <a:t>l’</a:t>
            </a:r>
            <a:r>
              <a:rPr lang="fr-FR" sz="1600" b="1" dirty="0"/>
              <a:t>impression certifié FSC </a:t>
            </a:r>
            <a:r>
              <a:rPr lang="fr-FR" sz="1600" dirty="0"/>
              <a:t>et le </a:t>
            </a:r>
            <a:r>
              <a:rPr lang="fr-FR" sz="1600" b="1" dirty="0"/>
              <a:t>papier recyclé </a:t>
            </a:r>
            <a:r>
              <a:rPr lang="fr-FR" sz="1600" dirty="0"/>
              <a:t>pour l’usage </a:t>
            </a:r>
            <a:r>
              <a:rPr lang="fr-FR" sz="1600" dirty="0" smtClean="0"/>
              <a:t>interne</a:t>
            </a:r>
          </a:p>
          <a:p>
            <a:pPr marL="742950" lvl="1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fr-FR" sz="1600" dirty="0" smtClean="0"/>
              <a:t>Configurer l’impression en </a:t>
            </a:r>
            <a:r>
              <a:rPr lang="fr-FR" sz="1600" b="1" dirty="0" smtClean="0"/>
              <a:t>recto-verso</a:t>
            </a:r>
            <a:r>
              <a:rPr lang="fr-FR" sz="1600" dirty="0" smtClean="0"/>
              <a:t> et en </a:t>
            </a:r>
            <a:r>
              <a:rPr lang="fr-FR" sz="1600" b="1" dirty="0" smtClean="0"/>
              <a:t>noir et blanc </a:t>
            </a:r>
            <a:r>
              <a:rPr lang="fr-FR" sz="1600" dirty="0"/>
              <a:t>par défaut </a:t>
            </a:r>
          </a:p>
          <a:p>
            <a:pPr marL="742950" lvl="1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fr-FR" sz="1600" dirty="0" smtClean="0"/>
              <a:t>Recycler </a:t>
            </a:r>
            <a:r>
              <a:rPr lang="fr-FR" sz="1600" dirty="0"/>
              <a:t>les feuilles qui peuvent l’être en papier </a:t>
            </a:r>
            <a:r>
              <a:rPr lang="fr-FR" sz="1600" b="1" dirty="0" smtClean="0"/>
              <a:t>brouillon</a:t>
            </a:r>
          </a:p>
          <a:p>
            <a:pPr marL="742950" lvl="1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fr-FR" sz="1600" dirty="0" smtClean="0"/>
              <a:t>Faire </a:t>
            </a:r>
            <a:r>
              <a:rPr lang="fr-FR" sz="1600" dirty="0"/>
              <a:t>des </a:t>
            </a:r>
            <a:r>
              <a:rPr lang="fr-FR" sz="1600" b="1" dirty="0"/>
              <a:t>présentations numériques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268" y="2802325"/>
            <a:ext cx="1440780" cy="1202739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5520678"/>
            <a:ext cx="1296144" cy="1016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77955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85660" y="729369"/>
            <a:ext cx="8778828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fr-FR" u="sng" dirty="0" smtClean="0"/>
              <a:t>Démarche de la collectivité :</a:t>
            </a:r>
          </a:p>
          <a:p>
            <a:pPr marL="742950" lvl="1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fr-FR" sz="1600" dirty="0"/>
              <a:t>Mise en place des </a:t>
            </a:r>
            <a:r>
              <a:rPr lang="fr-FR" sz="1600" b="1" dirty="0"/>
              <a:t>poubelles de tri </a:t>
            </a:r>
            <a:r>
              <a:rPr lang="fr-FR" sz="1600" b="1" dirty="0" smtClean="0"/>
              <a:t>sélectif</a:t>
            </a:r>
          </a:p>
          <a:p>
            <a:pPr marL="742950" lvl="1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fr-FR" sz="1600" dirty="0" smtClean="0"/>
              <a:t>Mise </a:t>
            </a:r>
            <a:r>
              <a:rPr lang="fr-FR" sz="1600" dirty="0"/>
              <a:t>en place de </a:t>
            </a:r>
            <a:r>
              <a:rPr lang="fr-FR" sz="1600" b="1" dirty="0"/>
              <a:t>collectes</a:t>
            </a:r>
            <a:r>
              <a:rPr lang="fr-FR" sz="1600" dirty="0"/>
              <a:t> </a:t>
            </a:r>
            <a:r>
              <a:rPr lang="fr-FR" sz="1600" b="1" dirty="0"/>
              <a:t>pour déchets spécifiques </a:t>
            </a:r>
            <a:r>
              <a:rPr lang="fr-FR" sz="1600" dirty="0"/>
              <a:t>(ex. piles, portables, D3E</a:t>
            </a:r>
            <a:r>
              <a:rPr lang="fr-FR" sz="1600" dirty="0" smtClean="0"/>
              <a:t>...)</a:t>
            </a:r>
          </a:p>
          <a:p>
            <a:pPr marL="742950" lvl="1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fr-FR" sz="1600" b="1" dirty="0" smtClean="0"/>
              <a:t>Sensibilisation</a:t>
            </a:r>
            <a:r>
              <a:rPr lang="fr-FR" sz="1600" dirty="0" smtClean="0"/>
              <a:t> </a:t>
            </a:r>
            <a:r>
              <a:rPr lang="fr-FR" sz="1600" dirty="0"/>
              <a:t>aux bons gestes de tri </a:t>
            </a:r>
          </a:p>
          <a:p>
            <a:pPr marL="742950" lvl="1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fr-FR" sz="1600" b="1" dirty="0" smtClean="0"/>
              <a:t>Affichage</a:t>
            </a:r>
            <a:r>
              <a:rPr lang="fr-FR" sz="1600" dirty="0" smtClean="0"/>
              <a:t> </a:t>
            </a:r>
            <a:r>
              <a:rPr lang="fr-FR" sz="1600" dirty="0"/>
              <a:t>les bonnes consignes de tri sur sites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2469004"/>
            <a:ext cx="2952328" cy="1176020"/>
          </a:xfrm>
          <a:prstGeom prst="rect">
            <a:avLst/>
          </a:prstGeom>
        </p:spPr>
      </p:pic>
      <p:sp>
        <p:nvSpPr>
          <p:cNvPr id="4098" name="Rectangle 4"/>
          <p:cNvSpPr>
            <a:spLocks noChangeArrowheads="1"/>
          </p:cNvSpPr>
          <p:nvPr/>
        </p:nvSpPr>
        <p:spPr bwMode="auto">
          <a:xfrm>
            <a:off x="179512" y="116632"/>
            <a:ext cx="6767513" cy="4333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fr-FR" altLang="fr-FR" sz="2400" b="1" dirty="0">
                <a:solidFill>
                  <a:schemeClr val="tx2"/>
                </a:solidFill>
              </a:rPr>
              <a:t>2</a:t>
            </a:r>
            <a:r>
              <a:rPr lang="fr-FR" altLang="fr-FR" sz="2400" b="1" dirty="0" smtClean="0">
                <a:solidFill>
                  <a:schemeClr val="tx2"/>
                </a:solidFill>
              </a:rPr>
              <a:t>. </a:t>
            </a:r>
            <a:r>
              <a:rPr lang="fr-FR" sz="2400" b="1" dirty="0" smtClean="0"/>
              <a:t>Tri des déchets</a:t>
            </a:r>
            <a:endParaRPr lang="fr-FR" sz="2400" b="1" dirty="0"/>
          </a:p>
        </p:txBody>
      </p:sp>
      <p:sp>
        <p:nvSpPr>
          <p:cNvPr id="4" name="ZoneTexte 3"/>
          <p:cNvSpPr txBox="1"/>
          <p:nvPr/>
        </p:nvSpPr>
        <p:spPr>
          <a:xfrm>
            <a:off x="3923928" y="3524821"/>
            <a:ext cx="504056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fr-FR" u="sng" dirty="0" smtClean="0"/>
              <a:t>En tant qu’agent :</a:t>
            </a:r>
          </a:p>
          <a:p>
            <a:pPr marL="742950" lvl="1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fr-FR" sz="1600" b="1" dirty="0"/>
              <a:t>Trier</a:t>
            </a:r>
            <a:r>
              <a:rPr lang="fr-FR" sz="1600" dirty="0"/>
              <a:t> les déchets dont la production ne peut être évitée via les équipements </a:t>
            </a:r>
            <a:r>
              <a:rPr lang="fr-FR" sz="1600" dirty="0" smtClean="0"/>
              <a:t>dédiés</a:t>
            </a:r>
          </a:p>
          <a:p>
            <a:pPr marL="742950" lvl="1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fr-FR" sz="1600" dirty="0" smtClean="0"/>
              <a:t>Les </a:t>
            </a:r>
            <a:r>
              <a:rPr lang="fr-FR" sz="1600" b="1" dirty="0"/>
              <a:t>déchets spécifiques </a:t>
            </a:r>
            <a:r>
              <a:rPr lang="fr-FR" sz="1600" dirty="0"/>
              <a:t>(ex. cartouches d’encre, piles…) doivent être remis aux endroits prévus </a:t>
            </a:r>
            <a:endParaRPr lang="fr-FR" sz="1600" b="1" dirty="0"/>
          </a:p>
        </p:txBody>
      </p:sp>
      <p:sp>
        <p:nvSpPr>
          <p:cNvPr id="5" name="Rectangle à coins arrondis 4"/>
          <p:cNvSpPr/>
          <p:nvPr/>
        </p:nvSpPr>
        <p:spPr>
          <a:xfrm>
            <a:off x="395536" y="3789040"/>
            <a:ext cx="3384376" cy="2376264"/>
          </a:xfrm>
          <a:prstGeom prst="roundRect">
            <a:avLst/>
          </a:prstGeom>
          <a:solidFill>
            <a:srgbClr val="C0DCC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1600" dirty="0" smtClean="0"/>
              <a:t>La métropole </a:t>
            </a:r>
            <a:r>
              <a:rPr lang="fr-FR" sz="1600" b="1" dirty="0" smtClean="0"/>
              <a:t>recycle 100% des emballages et du papier</a:t>
            </a:r>
            <a:r>
              <a:rPr lang="fr-FR" sz="1600" dirty="0" smtClean="0"/>
              <a:t>, qui respectent les consignes de tri, et qui sont </a:t>
            </a:r>
            <a:r>
              <a:rPr lang="fr-FR" sz="1600" b="1" dirty="0" smtClean="0"/>
              <a:t>collectés dans les dispositifs de tri </a:t>
            </a:r>
            <a:r>
              <a:rPr lang="fr-FR" sz="1600" dirty="0" smtClean="0"/>
              <a:t>du territoire.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15961330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79512" y="692696"/>
            <a:ext cx="8784976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fr-FR" u="sng" dirty="0" smtClean="0"/>
              <a:t>Démarche de la collectivité :</a:t>
            </a:r>
          </a:p>
          <a:p>
            <a:pPr marL="742950" lvl="1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fr-FR" sz="1600" dirty="0"/>
              <a:t>Installer des </a:t>
            </a:r>
            <a:r>
              <a:rPr lang="fr-FR" sz="1600" b="1" dirty="0"/>
              <a:t>fontaines à </a:t>
            </a:r>
            <a:r>
              <a:rPr lang="fr-FR" sz="1600" b="1" dirty="0" smtClean="0"/>
              <a:t>eau</a:t>
            </a:r>
          </a:p>
          <a:p>
            <a:pPr marL="742950" lvl="1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fr-FR" sz="1600" dirty="0" smtClean="0"/>
              <a:t>Installer </a:t>
            </a:r>
            <a:r>
              <a:rPr lang="fr-FR" sz="1600" dirty="0"/>
              <a:t>des machines à café qui permettent d’</a:t>
            </a:r>
            <a:r>
              <a:rPr lang="fr-FR" sz="1600" b="1" dirty="0"/>
              <a:t>utiliser sa propre </a:t>
            </a:r>
            <a:r>
              <a:rPr lang="fr-FR" sz="1600" b="1" dirty="0" smtClean="0"/>
              <a:t>tasse</a:t>
            </a:r>
          </a:p>
          <a:p>
            <a:pPr marL="742950" lvl="1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fr-FR" sz="1600" dirty="0" smtClean="0"/>
              <a:t>Mettre </a:t>
            </a:r>
            <a:r>
              <a:rPr lang="fr-FR" sz="1600" dirty="0"/>
              <a:t>à disposition de chaque service </a:t>
            </a:r>
            <a:r>
              <a:rPr lang="fr-FR" sz="1600" b="1" dirty="0"/>
              <a:t>des verres et carafes pour les </a:t>
            </a:r>
            <a:r>
              <a:rPr lang="fr-FR" sz="1600" b="1" dirty="0" smtClean="0"/>
              <a:t>visiteurs</a:t>
            </a:r>
          </a:p>
          <a:p>
            <a:pPr marL="742950" lvl="1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fr-FR" sz="1600" dirty="0" smtClean="0"/>
              <a:t>Imposer </a:t>
            </a:r>
            <a:r>
              <a:rPr lang="fr-FR" sz="1600" dirty="0"/>
              <a:t>autant que possible aux fournisseurs de </a:t>
            </a:r>
            <a:r>
              <a:rPr lang="fr-FR" sz="1600" b="1" dirty="0"/>
              <a:t>bannir les objets à usage unique</a:t>
            </a:r>
          </a:p>
        </p:txBody>
      </p:sp>
      <p:sp>
        <p:nvSpPr>
          <p:cNvPr id="4098" name="Rectangle 4"/>
          <p:cNvSpPr>
            <a:spLocks noChangeArrowheads="1"/>
          </p:cNvSpPr>
          <p:nvPr/>
        </p:nvSpPr>
        <p:spPr bwMode="auto">
          <a:xfrm>
            <a:off x="179512" y="116632"/>
            <a:ext cx="6767513" cy="4333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fr-FR" altLang="fr-FR" sz="2400" b="1" dirty="0" smtClean="0">
                <a:solidFill>
                  <a:schemeClr val="tx2"/>
                </a:solidFill>
              </a:rPr>
              <a:t>3. </a:t>
            </a:r>
            <a:r>
              <a:rPr lang="fr-FR" sz="2400" b="1" dirty="0"/>
              <a:t>Halte aux objets à usage unique</a:t>
            </a:r>
          </a:p>
          <a:p>
            <a:pPr eaLnBrk="1" hangingPunct="1"/>
            <a:endParaRPr lang="fr-FR" sz="2400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179512" y="3451474"/>
            <a:ext cx="54006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fr-FR" u="sng" dirty="0" smtClean="0"/>
              <a:t>En tant qu’agent :</a:t>
            </a:r>
          </a:p>
          <a:p>
            <a:pPr marL="742950" lvl="1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fr-FR" sz="1600" dirty="0"/>
              <a:t>Privilégier les </a:t>
            </a:r>
            <a:r>
              <a:rPr lang="fr-FR" sz="1600" b="1" dirty="0"/>
              <a:t>contenants réutilisables</a:t>
            </a:r>
            <a:r>
              <a:rPr lang="fr-FR" sz="1600" dirty="0"/>
              <a:t> (gourde, tasse à café</a:t>
            </a:r>
            <a:r>
              <a:rPr lang="fr-FR" sz="1600" dirty="0" smtClean="0"/>
              <a:t>…)</a:t>
            </a:r>
          </a:p>
          <a:p>
            <a:pPr marL="742950" lvl="1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fr-FR" sz="1600" b="1" dirty="0" smtClean="0"/>
              <a:t>Privilégier </a:t>
            </a:r>
            <a:r>
              <a:rPr lang="fr-FR" sz="1600" b="1" dirty="0"/>
              <a:t>l’eau du robinet </a:t>
            </a:r>
            <a:r>
              <a:rPr lang="fr-FR" sz="1600" dirty="0"/>
              <a:t>et limiter au maximum la consommation </a:t>
            </a:r>
            <a:r>
              <a:rPr lang="fr-FR" sz="1600" dirty="0" smtClean="0"/>
              <a:t>en </a:t>
            </a:r>
            <a:r>
              <a:rPr lang="fr-FR" sz="1600" dirty="0"/>
              <a:t>bouteille </a:t>
            </a:r>
            <a:r>
              <a:rPr lang="fr-FR" sz="1600" dirty="0" smtClean="0"/>
              <a:t>plastique</a:t>
            </a:r>
          </a:p>
          <a:p>
            <a:pPr marL="742950" lvl="1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fr-FR" sz="1600" b="1" dirty="0" smtClean="0"/>
              <a:t>Eviter </a:t>
            </a:r>
            <a:r>
              <a:rPr lang="fr-FR" sz="1600" b="1" dirty="0"/>
              <a:t>les produits en emballage individuel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5868144" y="3933056"/>
            <a:ext cx="2952328" cy="2338929"/>
          </a:xfrm>
          <a:prstGeom prst="roundRect">
            <a:avLst/>
          </a:prstGeom>
          <a:solidFill>
            <a:srgbClr val="D5522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« </a:t>
            </a:r>
            <a:r>
              <a:rPr lang="fr-FR" sz="1600" b="1" dirty="0" smtClean="0"/>
              <a:t>La </a:t>
            </a:r>
            <a:r>
              <a:rPr lang="fr-FR" sz="1600" b="1" dirty="0"/>
              <a:t>vente et la distribution des gobelets, touillettes et assiettes en plastique sont interdites </a:t>
            </a:r>
            <a:r>
              <a:rPr lang="fr-FR" sz="1600" dirty="0"/>
              <a:t>en France depuis le 1</a:t>
            </a:r>
            <a:r>
              <a:rPr lang="fr-FR" sz="1600" baseline="30000" dirty="0"/>
              <a:t>er</a:t>
            </a:r>
            <a:r>
              <a:rPr lang="fr-FR" sz="1600" dirty="0"/>
              <a:t> janvier 2020. </a:t>
            </a:r>
            <a:r>
              <a:rPr lang="fr-FR" sz="1600" dirty="0" smtClean="0"/>
              <a:t>»</a:t>
            </a:r>
            <a:endParaRPr lang="fr-FR" sz="1600" i="1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8252" y="837189"/>
            <a:ext cx="807496" cy="951441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5054" y="837189"/>
            <a:ext cx="831121" cy="1042423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2852" y="796985"/>
            <a:ext cx="699139" cy="162018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9262" y="908720"/>
            <a:ext cx="935066" cy="970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78875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</p:bldLst>
  </p:timing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1651</TotalTime>
  <Words>1362</Words>
  <Application>Microsoft Office PowerPoint</Application>
  <PresentationFormat>Affichage à l'écran (4:3)</PresentationFormat>
  <Paragraphs>135</Paragraphs>
  <Slides>15</Slides>
  <Notes>14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9" baseType="lpstr">
      <vt:lpstr>Arial</vt:lpstr>
      <vt:lpstr>Calibri</vt:lpstr>
      <vt:lpstr>Wingdings</vt:lpstr>
      <vt:lpstr>Modèle par défaut</vt:lpstr>
      <vt:lpstr>Sensibilisation des agents des communes à l'éco-exemplarité au bureau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DPSI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Recyclo’Bus</dc:title>
  <dc:creator>KANIVETS Ania</dc:creator>
  <cp:lastModifiedBy>OCHIER Vincent</cp:lastModifiedBy>
  <cp:revision>126</cp:revision>
  <dcterms:created xsi:type="dcterms:W3CDTF">2018-07-13T07:23:33Z</dcterms:created>
  <dcterms:modified xsi:type="dcterms:W3CDTF">2021-10-15T13:35:51Z</dcterms:modified>
</cp:coreProperties>
</file>